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77" r:id="rId13"/>
    <p:sldId id="282" r:id="rId14"/>
    <p:sldId id="283" r:id="rId15"/>
    <p:sldId id="284" r:id="rId16"/>
    <p:sldId id="278" r:id="rId17"/>
    <p:sldId id="280" r:id="rId18"/>
    <p:sldId id="285" r:id="rId19"/>
    <p:sldId id="281" r:id="rId20"/>
    <p:sldId id="256" r:id="rId21"/>
    <p:sldId id="279" r:id="rId22"/>
    <p:sldId id="257" r:id="rId23"/>
    <p:sldId id="258" r:id="rId24"/>
    <p:sldId id="259" r:id="rId25"/>
    <p:sldId id="261" r:id="rId26"/>
    <p:sldId id="262" r:id="rId27"/>
    <p:sldId id="264" r:id="rId28"/>
    <p:sldId id="265" r:id="rId29"/>
    <p:sldId id="266" r:id="rId30"/>
    <p:sldId id="267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353" autoAdjust="0"/>
  </p:normalViewPr>
  <p:slideViewPr>
    <p:cSldViewPr>
      <p:cViewPr varScale="1">
        <p:scale>
          <a:sx n="83" d="100"/>
          <a:sy n="83" d="100"/>
        </p:scale>
        <p:origin x="57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73BD-78C4-41E5-8A52-7691458247E2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BB6-8C38-43C2-9EC6-28C91621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25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4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2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37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40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33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15BB6-8C38-43C2-9EC6-28C91621BB3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23F4D-89DA-4695-AEC3-7BA06BB19946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DAA43-291E-4AC4-896C-B10553D548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E85FC-BFC9-4DF5-9693-82284B77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8840"/>
            <a:ext cx="8229600" cy="1143000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인사이드뱅크 송금</a:t>
            </a:r>
          </a:p>
        </p:txBody>
      </p:sp>
    </p:spTree>
    <p:extLst>
      <p:ext uri="{BB962C8B-B14F-4D97-AF65-F5344CB8AC3E}">
        <p14:creationId xmlns:p14="http://schemas.microsoft.com/office/powerpoint/2010/main" val="25831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"/>
    </mc:Choice>
    <mc:Fallback xmlns="">
      <p:transition spd="slow" advTm="12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40D776-EA2C-4D69-BF51-958D6C00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8" t="11150" r="3374" b="60755"/>
          <a:stretch/>
        </p:blipFill>
        <p:spPr>
          <a:xfrm>
            <a:off x="580645" y="1271921"/>
            <a:ext cx="7416824" cy="19267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A64B6E-6348-4E96-8937-293AE90A4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t="77300"/>
          <a:stretch/>
        </p:blipFill>
        <p:spPr>
          <a:xfrm>
            <a:off x="754803" y="5106983"/>
            <a:ext cx="7796277" cy="15567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1907704" y="2653848"/>
            <a:ext cx="4032448" cy="368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7C009-6519-439C-8638-9019640A133E}"/>
              </a:ext>
            </a:extLst>
          </p:cNvPr>
          <p:cNvSpPr/>
          <p:nvPr/>
        </p:nvSpPr>
        <p:spPr>
          <a:xfrm>
            <a:off x="1881443" y="563643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AAD5563-62B7-4802-89E4-D56E49CADB57}"/>
              </a:ext>
            </a:extLst>
          </p:cNvPr>
          <p:cNvSpPr txBox="1">
            <a:spLocks/>
          </p:cNvSpPr>
          <p:nvPr/>
        </p:nvSpPr>
        <p:spPr>
          <a:xfrm>
            <a:off x="270680" y="3356303"/>
            <a:ext cx="8419488" cy="1416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</a:t>
            </a:r>
            <a:r>
              <a:rPr lang="ko-KR" altLang="en-US" sz="2400" dirty="0">
                <a:solidFill>
                  <a:schemeClr val="bg1"/>
                </a:solidFill>
              </a:rPr>
              <a:t>수취인성명과 이체금액을 다시 한번 확인하고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</a:rPr>
              <a:t>맞으면 하단에 이사님이 주신 빨간 </a:t>
            </a:r>
            <a:r>
              <a:rPr lang="en-US" altLang="ko-KR" sz="2400" dirty="0">
                <a:solidFill>
                  <a:schemeClr val="bg1"/>
                </a:solidFill>
              </a:rPr>
              <a:t>OTP </a:t>
            </a:r>
            <a:r>
              <a:rPr lang="ko-KR" altLang="en-US" sz="2400" dirty="0">
                <a:solidFill>
                  <a:schemeClr val="bg1"/>
                </a:solidFill>
              </a:rPr>
              <a:t>번호를 입력하고 </a:t>
            </a:r>
            <a:r>
              <a:rPr lang="en-US" altLang="ko-KR" sz="2400" dirty="0">
                <a:solidFill>
                  <a:schemeClr val="bg1"/>
                </a:solidFill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</a:rPr>
              <a:t>실행버튼 클릭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팝업창이 뜨면 </a:t>
            </a:r>
            <a:r>
              <a:rPr lang="en-US" altLang="ko-KR" sz="2400" dirty="0">
                <a:solidFill>
                  <a:schemeClr val="bg1"/>
                </a:solidFill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</a:rPr>
              <a:t>예＂ 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D434DA-5D28-4B75-8425-1242C1480F76}"/>
              </a:ext>
            </a:extLst>
          </p:cNvPr>
          <p:cNvSpPr/>
          <p:nvPr/>
        </p:nvSpPr>
        <p:spPr>
          <a:xfrm>
            <a:off x="7020271" y="128277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089790C-29C4-4C7A-AB77-72CD6BFB1392}"/>
              </a:ext>
            </a:extLst>
          </p:cNvPr>
          <p:cNvSpPr/>
          <p:nvPr/>
        </p:nvSpPr>
        <p:spPr>
          <a:xfrm>
            <a:off x="2051720" y="4507947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504C792-26A2-4848-9D07-5B8790B36ECC}"/>
              </a:ext>
            </a:extLst>
          </p:cNvPr>
          <p:cNvSpPr/>
          <p:nvPr/>
        </p:nvSpPr>
        <p:spPr>
          <a:xfrm>
            <a:off x="7128283" y="341322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79B377B9-0905-48AD-BA24-6A964CD0BED3}"/>
              </a:ext>
            </a:extLst>
          </p:cNvPr>
          <p:cNvSpPr/>
          <p:nvPr/>
        </p:nvSpPr>
        <p:spPr>
          <a:xfrm rot="16200000">
            <a:off x="60129" y="2406039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1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B2B </a:t>
            </a:r>
            <a:r>
              <a:rPr lang="ko-KR" altLang="en-US" b="1" dirty="0">
                <a:solidFill>
                  <a:schemeClr val="bg1"/>
                </a:solidFill>
              </a:rPr>
              <a:t>전자결재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</a:rPr>
              <a:t>자세한건</a:t>
            </a:r>
            <a:r>
              <a:rPr lang="ko-KR" altLang="en-US" b="1" dirty="0">
                <a:solidFill>
                  <a:schemeClr val="bg1"/>
                </a:solidFill>
              </a:rPr>
              <a:t> 아름이 입사할 때 작성해준 파일에 있음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66" y="1628800"/>
            <a:ext cx="855554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ko-KR" altLang="en-US" b="1" dirty="0">
                <a:solidFill>
                  <a:schemeClr val="bg1"/>
                </a:solidFill>
              </a:rPr>
              <a:t>동남주유소</a:t>
            </a:r>
            <a:r>
              <a:rPr lang="en-US" altLang="ko-KR" b="1" dirty="0">
                <a:solidFill>
                  <a:schemeClr val="bg1"/>
                </a:solidFill>
              </a:rPr>
              <a:t>&gt;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박제윤</a:t>
            </a:r>
            <a:r>
              <a:rPr lang="ko-KR" altLang="en-US" b="1" dirty="0">
                <a:solidFill>
                  <a:schemeClr val="bg1"/>
                </a:solidFill>
              </a:rPr>
              <a:t> 주임 </a:t>
            </a:r>
            <a:r>
              <a:rPr lang="ko-KR" altLang="en-US" b="1" dirty="0" err="1">
                <a:solidFill>
                  <a:schemeClr val="bg1"/>
                </a:solidFill>
              </a:rPr>
              <a:t>전화옴</a:t>
            </a:r>
            <a:endParaRPr lang="en-US" altLang="ko-KR" b="1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u="sng" dirty="0">
                <a:solidFill>
                  <a:schemeClr val="bg1"/>
                </a:solidFill>
              </a:rPr>
              <a:t>http://www.e-sang.net/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ID : </a:t>
            </a:r>
            <a:r>
              <a:rPr lang="en-US" altLang="ko-KR" dirty="0" err="1">
                <a:solidFill>
                  <a:schemeClr val="bg1"/>
                </a:solidFill>
              </a:rPr>
              <a:t>seiloil</a:t>
            </a:r>
            <a:r>
              <a:rPr lang="en-US" altLang="ko-KR" dirty="0">
                <a:solidFill>
                  <a:schemeClr val="bg1"/>
                </a:solidFill>
              </a:rPr>
              <a:t> / PW: lsh11789 </a:t>
            </a:r>
            <a:r>
              <a:rPr lang="ko-KR" altLang="en-US" dirty="0">
                <a:solidFill>
                  <a:schemeClr val="bg1"/>
                </a:solidFill>
              </a:rPr>
              <a:t>로그인하여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 err="1">
                <a:solidFill>
                  <a:schemeClr val="bg1"/>
                </a:solidFill>
              </a:rPr>
              <a:t>받은계약서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계약승인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본사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승인자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공인인증서 인증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기업은행 </a:t>
            </a:r>
            <a:r>
              <a:rPr lang="en-US" altLang="ko-KR" dirty="0">
                <a:solidFill>
                  <a:schemeClr val="bg1"/>
                </a:solidFill>
              </a:rPr>
              <a:t>‘~012’</a:t>
            </a:r>
            <a:r>
              <a:rPr lang="ko-KR" altLang="en-US" dirty="0">
                <a:solidFill>
                  <a:schemeClr val="bg1"/>
                </a:solidFill>
              </a:rPr>
              <a:t>로 입금됨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입금 확인 후 입금자명을 변경하여 </a:t>
            </a:r>
            <a:r>
              <a:rPr lang="en-US" altLang="ko-KR" dirty="0">
                <a:solidFill>
                  <a:schemeClr val="bg1"/>
                </a:solidFill>
              </a:rPr>
              <a:t>ex)</a:t>
            </a:r>
            <a:r>
              <a:rPr lang="ko-KR" altLang="en-US" dirty="0">
                <a:solidFill>
                  <a:schemeClr val="bg1"/>
                </a:solidFill>
              </a:rPr>
              <a:t>동남주유소 </a:t>
            </a:r>
            <a:r>
              <a:rPr lang="en-US" altLang="ko-KR" dirty="0">
                <a:solidFill>
                  <a:schemeClr val="bg1"/>
                </a:solidFill>
              </a:rPr>
              <a:t>b2b</a:t>
            </a: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세일석유 </a:t>
            </a:r>
            <a:r>
              <a:rPr lang="en-US" altLang="ko-KR" dirty="0">
                <a:solidFill>
                  <a:schemeClr val="bg1"/>
                </a:solidFill>
              </a:rPr>
              <a:t>140-010-097938 </a:t>
            </a:r>
            <a:r>
              <a:rPr lang="ko-KR" altLang="en-US" dirty="0">
                <a:solidFill>
                  <a:schemeClr val="bg1"/>
                </a:solidFill>
              </a:rPr>
              <a:t>통장으로 이체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endParaRPr lang="ko-KR" altLang="en-US" dirty="0">
              <a:solidFill>
                <a:schemeClr val="bg1"/>
              </a:solidFill>
            </a:endParaRPr>
          </a:p>
          <a:p>
            <a:pPr fontAlgn="base"/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ko-KR" altLang="en-US" b="1" dirty="0">
                <a:solidFill>
                  <a:schemeClr val="bg1"/>
                </a:solidFill>
              </a:rPr>
              <a:t>연지주유소</a:t>
            </a:r>
            <a:r>
              <a:rPr lang="en-US" altLang="ko-KR" b="1" dirty="0">
                <a:solidFill>
                  <a:schemeClr val="bg1"/>
                </a:solidFill>
              </a:rPr>
              <a:t>&gt;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u="sng" dirty="0">
                <a:solidFill>
                  <a:schemeClr val="bg1"/>
                </a:solidFill>
              </a:rPr>
              <a:t>http://www.e-sang.net/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ID : </a:t>
            </a:r>
            <a:r>
              <a:rPr lang="en-US" altLang="ko-KR" dirty="0" err="1">
                <a:solidFill>
                  <a:schemeClr val="bg1"/>
                </a:solidFill>
              </a:rPr>
              <a:t>seiloil</a:t>
            </a:r>
            <a:r>
              <a:rPr lang="en-US" altLang="ko-KR" dirty="0">
                <a:solidFill>
                  <a:schemeClr val="bg1"/>
                </a:solidFill>
              </a:rPr>
              <a:t> / PW: lsh11789 </a:t>
            </a:r>
            <a:r>
              <a:rPr lang="ko-KR" altLang="en-US" dirty="0">
                <a:solidFill>
                  <a:schemeClr val="bg1"/>
                </a:solidFill>
              </a:rPr>
              <a:t>로그인하여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 err="1">
                <a:solidFill>
                  <a:schemeClr val="bg1"/>
                </a:solidFill>
              </a:rPr>
              <a:t>받은계약서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계약승인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본사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승인자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공인인증서 인증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부산은행으로 입금됨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fontAlgn="base"/>
            <a:endParaRPr lang="ko-KR" altLang="en-US" dirty="0">
              <a:solidFill>
                <a:schemeClr val="bg1"/>
              </a:solidFill>
            </a:endParaRPr>
          </a:p>
          <a:p>
            <a:pPr fontAlgn="base"/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ko-KR" altLang="en-US" b="1" dirty="0">
                <a:solidFill>
                  <a:schemeClr val="bg1"/>
                </a:solidFill>
              </a:rPr>
              <a:t>스마트주유소</a:t>
            </a:r>
            <a:r>
              <a:rPr lang="en-US" altLang="ko-KR" b="1" dirty="0">
                <a:solidFill>
                  <a:schemeClr val="bg1"/>
                </a:solidFill>
              </a:rPr>
              <a:t>&gt;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박제윤</a:t>
            </a:r>
            <a:r>
              <a:rPr lang="ko-KR" altLang="en-US" dirty="0">
                <a:solidFill>
                  <a:schemeClr val="bg1"/>
                </a:solidFill>
              </a:rPr>
              <a:t> 주임 </a:t>
            </a:r>
            <a:r>
              <a:rPr lang="ko-KR" altLang="en-US" dirty="0" err="1">
                <a:solidFill>
                  <a:schemeClr val="bg1"/>
                </a:solidFill>
              </a:rPr>
              <a:t>전화옴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en-US" altLang="ko-KR" u="sng" dirty="0">
                <a:solidFill>
                  <a:schemeClr val="bg1"/>
                </a:solidFill>
              </a:rPr>
              <a:t>http://www.e-sang.net/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ID : seiloil1 / PW: lsh11789 </a:t>
            </a:r>
            <a:r>
              <a:rPr lang="ko-KR" altLang="en-US" dirty="0">
                <a:solidFill>
                  <a:schemeClr val="bg1"/>
                </a:solidFill>
              </a:rPr>
              <a:t>로그인하여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받은계약서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계약승인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본사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승인자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공인인증서 인증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b="1" dirty="0">
                <a:solidFill>
                  <a:schemeClr val="bg1"/>
                </a:solidFill>
              </a:rPr>
              <a:t>하나은행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</a:rPr>
              <a:t>온산공단</a:t>
            </a:r>
            <a:r>
              <a:rPr lang="ko-KR" altLang="en-US" b="1" dirty="0">
                <a:solidFill>
                  <a:schemeClr val="bg1"/>
                </a:solidFill>
              </a:rPr>
              <a:t> 명의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 통장으로 입금됨</a:t>
            </a:r>
            <a:endParaRPr lang="en-US" altLang="ko-KR" b="1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입금 확인 후 입금자명을 변경하여 </a:t>
            </a:r>
            <a:r>
              <a:rPr lang="en-US" altLang="ko-KR" dirty="0">
                <a:solidFill>
                  <a:schemeClr val="bg1"/>
                </a:solidFill>
              </a:rPr>
              <a:t>ex)</a:t>
            </a:r>
            <a:r>
              <a:rPr lang="ko-KR" altLang="en-US" dirty="0">
                <a:solidFill>
                  <a:schemeClr val="bg1"/>
                </a:solidFill>
              </a:rPr>
              <a:t>스마트주유소</a:t>
            </a:r>
            <a:r>
              <a:rPr lang="en-US" altLang="ko-KR" dirty="0">
                <a:solidFill>
                  <a:schemeClr val="bg1"/>
                </a:solidFill>
              </a:rPr>
              <a:t>b2b</a:t>
            </a: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세일석유 </a:t>
            </a:r>
            <a:r>
              <a:rPr lang="en-US" altLang="ko-KR" dirty="0">
                <a:solidFill>
                  <a:schemeClr val="bg1"/>
                </a:solidFill>
              </a:rPr>
              <a:t>140-010-097938 </a:t>
            </a:r>
            <a:r>
              <a:rPr lang="ko-KR" altLang="en-US" dirty="0">
                <a:solidFill>
                  <a:schemeClr val="bg1"/>
                </a:solidFill>
              </a:rPr>
              <a:t>통장으로 이체하기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5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B2B </a:t>
            </a:r>
            <a:r>
              <a:rPr lang="ko-KR" altLang="en-US" b="1" dirty="0">
                <a:solidFill>
                  <a:schemeClr val="bg1"/>
                </a:solidFill>
              </a:rPr>
              <a:t>전자결재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66" y="1628800"/>
            <a:ext cx="898393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ko-KR" altLang="en-US" b="1" dirty="0" err="1">
                <a:solidFill>
                  <a:schemeClr val="bg1"/>
                </a:solidFill>
              </a:rPr>
              <a:t>세진주유소</a:t>
            </a:r>
            <a:r>
              <a:rPr lang="en-US" altLang="ko-KR" b="1" dirty="0">
                <a:solidFill>
                  <a:schemeClr val="bg1"/>
                </a:solidFill>
              </a:rPr>
              <a:t>&gt;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u="sng" dirty="0">
                <a:solidFill>
                  <a:schemeClr val="bg1"/>
                </a:solidFill>
              </a:rPr>
              <a:t>www.mp1.co.kr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ID: </a:t>
            </a:r>
            <a:r>
              <a:rPr lang="en-US" altLang="ko-KR" dirty="0" err="1">
                <a:solidFill>
                  <a:schemeClr val="bg1"/>
                </a:solidFill>
              </a:rPr>
              <a:t>seiloil</a:t>
            </a:r>
            <a:r>
              <a:rPr lang="en-US" altLang="ko-KR" dirty="0">
                <a:solidFill>
                  <a:schemeClr val="bg1"/>
                </a:solidFill>
              </a:rPr>
              <a:t> / PW: lsh11789 </a:t>
            </a:r>
            <a:r>
              <a:rPr lang="ko-KR" altLang="en-US" dirty="0">
                <a:solidFill>
                  <a:schemeClr val="bg1"/>
                </a:solidFill>
              </a:rPr>
              <a:t>로그인하여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 err="1">
                <a:solidFill>
                  <a:schemeClr val="bg1"/>
                </a:solidFill>
              </a:rPr>
              <a:t>받은계약서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계약승인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본사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승인자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공인인증서 입력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입금 확인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pPr fontAlgn="base"/>
            <a:r>
              <a:rPr lang="ko-KR" altLang="en-US" dirty="0" err="1">
                <a:solidFill>
                  <a:schemeClr val="bg1"/>
                </a:solidFill>
              </a:rPr>
              <a:t>신한은행</a:t>
            </a:r>
            <a:r>
              <a:rPr lang="en-US" altLang="ko-KR" dirty="0">
                <a:solidFill>
                  <a:schemeClr val="bg1"/>
                </a:solidFill>
              </a:rPr>
              <a:t>938 </a:t>
            </a:r>
            <a:r>
              <a:rPr lang="ko-KR" altLang="en-US" dirty="0">
                <a:solidFill>
                  <a:schemeClr val="bg1"/>
                </a:solidFill>
              </a:rPr>
              <a:t>통장으로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입금자명이 영어로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입금됨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fontAlgn="base"/>
            <a:endParaRPr lang="ko-KR" altLang="en-US" dirty="0">
              <a:solidFill>
                <a:schemeClr val="bg1"/>
              </a:solidFill>
            </a:endParaRPr>
          </a:p>
          <a:p>
            <a:pPr fontAlgn="base"/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ko-KR" altLang="en-US" b="1" dirty="0" err="1">
                <a:solidFill>
                  <a:schemeClr val="bg1"/>
                </a:solidFill>
              </a:rPr>
              <a:t>우담주유소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우담석유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태백산에너지</a:t>
            </a:r>
            <a:r>
              <a:rPr lang="en-US" altLang="ko-KR" b="1" dirty="0">
                <a:solidFill>
                  <a:schemeClr val="bg1"/>
                </a:solidFill>
              </a:rPr>
              <a:t>&gt; : </a:t>
            </a:r>
            <a:r>
              <a:rPr lang="ko-KR" altLang="en-US" b="1" dirty="0">
                <a:solidFill>
                  <a:schemeClr val="bg1"/>
                </a:solidFill>
              </a:rPr>
              <a:t>태백산</a:t>
            </a:r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 err="1">
                <a:solidFill>
                  <a:schemeClr val="bg1"/>
                </a:solidFill>
              </a:rPr>
              <a:t>홍상표대리한테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전화옴</a:t>
            </a:r>
            <a:endParaRPr lang="en-US" altLang="ko-KR" b="1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u="sng" dirty="0">
                <a:solidFill>
                  <a:schemeClr val="bg1"/>
                </a:solidFill>
              </a:rPr>
              <a:t>http://www.e-sang.net/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ID : </a:t>
            </a:r>
            <a:r>
              <a:rPr lang="en-US" altLang="ko-KR" dirty="0" err="1">
                <a:solidFill>
                  <a:schemeClr val="bg1"/>
                </a:solidFill>
              </a:rPr>
              <a:t>seiloil</a:t>
            </a:r>
            <a:r>
              <a:rPr lang="en-US" altLang="ko-KR" dirty="0">
                <a:solidFill>
                  <a:schemeClr val="bg1"/>
                </a:solidFill>
              </a:rPr>
              <a:t> / PW: lsh11789 </a:t>
            </a:r>
            <a:r>
              <a:rPr lang="ko-KR" altLang="en-US" dirty="0">
                <a:solidFill>
                  <a:schemeClr val="bg1"/>
                </a:solidFill>
              </a:rPr>
              <a:t>로그인하여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 err="1">
                <a:solidFill>
                  <a:schemeClr val="bg1"/>
                </a:solidFill>
              </a:rPr>
              <a:t>받은계약서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계약승인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본사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승인자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공인인증서 인증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대구은행 전자상거래 </a:t>
            </a:r>
            <a:r>
              <a:rPr lang="en-US" altLang="ko-KR" dirty="0">
                <a:solidFill>
                  <a:schemeClr val="bg1"/>
                </a:solidFill>
              </a:rPr>
              <a:t>‘~911’</a:t>
            </a:r>
            <a:r>
              <a:rPr lang="ko-KR" altLang="en-US" dirty="0">
                <a:solidFill>
                  <a:schemeClr val="bg1"/>
                </a:solidFill>
              </a:rPr>
              <a:t>통장 혹은 기업은행 </a:t>
            </a:r>
            <a:r>
              <a:rPr lang="en-US" altLang="ko-KR" dirty="0">
                <a:solidFill>
                  <a:schemeClr val="bg1"/>
                </a:solidFill>
              </a:rPr>
              <a:t>‘~012’</a:t>
            </a:r>
            <a:r>
              <a:rPr lang="ko-KR" altLang="en-US" dirty="0">
                <a:solidFill>
                  <a:schemeClr val="bg1"/>
                </a:solidFill>
              </a:rPr>
              <a:t>로 입금됨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입금 확인 후 입금자명을 변경하여 </a:t>
            </a:r>
            <a:r>
              <a:rPr lang="en-US" altLang="ko-KR" dirty="0">
                <a:solidFill>
                  <a:schemeClr val="bg1"/>
                </a:solidFill>
              </a:rPr>
              <a:t>ex)</a:t>
            </a:r>
            <a:r>
              <a:rPr lang="ko-KR" altLang="en-US" dirty="0" err="1">
                <a:solidFill>
                  <a:schemeClr val="bg1"/>
                </a:solidFill>
              </a:rPr>
              <a:t>우담석유</a:t>
            </a:r>
            <a:endParaRPr lang="en-US" altLang="ko-KR" b="1" dirty="0">
              <a:solidFill>
                <a:srgbClr val="FFFF00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세일석유 </a:t>
            </a:r>
            <a:r>
              <a:rPr lang="en-US" altLang="ko-KR" dirty="0">
                <a:solidFill>
                  <a:schemeClr val="bg1"/>
                </a:solidFill>
              </a:rPr>
              <a:t>140-010-097938 </a:t>
            </a:r>
            <a:r>
              <a:rPr lang="ko-KR" altLang="en-US" dirty="0">
                <a:solidFill>
                  <a:schemeClr val="bg1"/>
                </a:solidFill>
              </a:rPr>
              <a:t>통장으로 이체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endParaRPr lang="ko-KR" altLang="en-US" dirty="0">
              <a:solidFill>
                <a:schemeClr val="bg1"/>
              </a:solidFill>
            </a:endParaRPr>
          </a:p>
          <a:p>
            <a:pPr fontAlgn="base"/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ko-KR" altLang="en-US" b="1" dirty="0" err="1">
                <a:solidFill>
                  <a:schemeClr val="bg1"/>
                </a:solidFill>
              </a:rPr>
              <a:t>에이치제이에너지</a:t>
            </a:r>
            <a:r>
              <a:rPr lang="en-US" altLang="ko-KR" b="1" dirty="0">
                <a:solidFill>
                  <a:schemeClr val="bg1"/>
                </a:solidFill>
              </a:rPr>
              <a:t>&gt;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u="sng" dirty="0">
                <a:solidFill>
                  <a:schemeClr val="bg1"/>
                </a:solidFill>
              </a:rPr>
              <a:t>http://www.e-sang.net/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ID : </a:t>
            </a:r>
            <a:r>
              <a:rPr lang="en-US" altLang="ko-KR" dirty="0" err="1">
                <a:solidFill>
                  <a:schemeClr val="bg1"/>
                </a:solidFill>
              </a:rPr>
              <a:t>seiloil</a:t>
            </a:r>
            <a:r>
              <a:rPr lang="en-US" altLang="ko-KR" dirty="0">
                <a:solidFill>
                  <a:schemeClr val="bg1"/>
                </a:solidFill>
              </a:rPr>
              <a:t> / PW: lsh11789 </a:t>
            </a:r>
            <a:r>
              <a:rPr lang="ko-KR" altLang="en-US" dirty="0">
                <a:solidFill>
                  <a:schemeClr val="bg1"/>
                </a:solidFill>
              </a:rPr>
              <a:t>로그인하여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받은계약서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계약승인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본사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승인자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공인인증서 인증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ko-KR" altLang="en-US" b="1" dirty="0">
                <a:solidFill>
                  <a:schemeClr val="bg1"/>
                </a:solidFill>
              </a:rPr>
              <a:t>기업</a:t>
            </a:r>
            <a:r>
              <a:rPr lang="ko-KR" altLang="en-US" dirty="0">
                <a:solidFill>
                  <a:schemeClr val="bg1"/>
                </a:solidFill>
              </a:rPr>
              <a:t>은행 전자상거래 </a:t>
            </a:r>
            <a:r>
              <a:rPr lang="en-US" altLang="ko-KR" dirty="0">
                <a:solidFill>
                  <a:schemeClr val="bg1"/>
                </a:solidFill>
              </a:rPr>
              <a:t>‘~012’</a:t>
            </a:r>
            <a:r>
              <a:rPr lang="ko-KR" altLang="en-US" dirty="0">
                <a:solidFill>
                  <a:schemeClr val="bg1"/>
                </a:solidFill>
              </a:rPr>
              <a:t>통장으로 입금됨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입금 확인 후 입금자명을 변경하여 </a:t>
            </a:r>
            <a:r>
              <a:rPr lang="en-US" altLang="ko-KR" dirty="0">
                <a:solidFill>
                  <a:schemeClr val="bg1"/>
                </a:solidFill>
              </a:rPr>
              <a:t>ex)HJ</a:t>
            </a:r>
            <a:r>
              <a:rPr lang="ko-KR" altLang="en-US" dirty="0">
                <a:solidFill>
                  <a:schemeClr val="bg1"/>
                </a:solidFill>
              </a:rPr>
              <a:t>하나주유소</a:t>
            </a:r>
            <a:endParaRPr lang="en-US" altLang="ko-KR" b="1" dirty="0">
              <a:solidFill>
                <a:srgbClr val="FFFF00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세일석유 </a:t>
            </a:r>
            <a:r>
              <a:rPr lang="en-US" altLang="ko-KR" dirty="0">
                <a:solidFill>
                  <a:schemeClr val="bg1"/>
                </a:solidFill>
              </a:rPr>
              <a:t>140-010-097938 </a:t>
            </a:r>
            <a:r>
              <a:rPr lang="ko-KR" altLang="en-US" dirty="0">
                <a:solidFill>
                  <a:schemeClr val="bg1"/>
                </a:solidFill>
              </a:rPr>
              <a:t>통장으로 이체하기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25190" y="374624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우리은행 </a:t>
            </a:r>
            <a:r>
              <a:rPr lang="en-US" altLang="ko-KR" b="1" dirty="0">
                <a:solidFill>
                  <a:schemeClr val="bg1"/>
                </a:solidFill>
              </a:rPr>
              <a:t>B2B </a:t>
            </a:r>
            <a:r>
              <a:rPr lang="ko-KR" altLang="en-US" b="1" dirty="0">
                <a:solidFill>
                  <a:schemeClr val="bg1"/>
                </a:solidFill>
              </a:rPr>
              <a:t>전자결재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A4A4D-2E4F-4D2A-A845-8BC8FFF52E31}"/>
              </a:ext>
            </a:extLst>
          </p:cNvPr>
          <p:cNvSpPr txBox="1"/>
          <p:nvPr/>
        </p:nvSpPr>
        <p:spPr>
          <a:xfrm>
            <a:off x="160066" y="1628800"/>
            <a:ext cx="8502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ko-KR" altLang="en-US" b="1" dirty="0">
                <a:solidFill>
                  <a:schemeClr val="bg1"/>
                </a:solidFill>
              </a:rPr>
              <a:t>한솔에너지상사</a:t>
            </a:r>
            <a:r>
              <a:rPr lang="en-US" altLang="ko-KR" b="1" dirty="0">
                <a:solidFill>
                  <a:schemeClr val="bg1"/>
                </a:solidFill>
              </a:rPr>
              <a:t>&gt; : </a:t>
            </a:r>
            <a:r>
              <a:rPr lang="ko-KR" altLang="en-US" b="1" dirty="0">
                <a:solidFill>
                  <a:schemeClr val="bg1"/>
                </a:solidFill>
              </a:rPr>
              <a:t>우리은행 </a:t>
            </a:r>
            <a:r>
              <a:rPr lang="ko-KR" altLang="en-US" b="1" dirty="0" err="1">
                <a:solidFill>
                  <a:schemeClr val="bg1"/>
                </a:solidFill>
              </a:rPr>
              <a:t>기업뱅킹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본사 신한은행 공인인증서로 로그인 </a:t>
            </a:r>
            <a:r>
              <a:rPr lang="en-US" altLang="ko-KR" b="1" dirty="0">
                <a:solidFill>
                  <a:schemeClr val="bg1"/>
                </a:solidFill>
              </a:rPr>
              <a:t>-&gt; </a:t>
            </a:r>
          </a:p>
          <a:p>
            <a:pPr fontAlgn="base"/>
            <a:r>
              <a:rPr lang="ko-KR" altLang="en-US" b="1" dirty="0">
                <a:solidFill>
                  <a:schemeClr val="bg1"/>
                </a:solidFill>
              </a:rPr>
              <a:t>전자결제 </a:t>
            </a:r>
            <a:r>
              <a:rPr lang="en-US" altLang="ko-KR" b="1" dirty="0">
                <a:solidFill>
                  <a:schemeClr val="bg1"/>
                </a:solidFill>
              </a:rPr>
              <a:t>-&gt; </a:t>
            </a:r>
            <a:r>
              <a:rPr lang="ko-KR" altLang="en-US" b="1" dirty="0">
                <a:solidFill>
                  <a:schemeClr val="bg1"/>
                </a:solidFill>
              </a:rPr>
              <a:t>구매자금대출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협력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BB201-3F9A-4B97-A327-9EB55B62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5131"/>
            <a:ext cx="5233782" cy="4247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C8EEA-FFF7-4839-BCF1-76C6DEB4EA75}"/>
              </a:ext>
            </a:extLst>
          </p:cNvPr>
          <p:cNvSpPr txBox="1"/>
          <p:nvPr/>
        </p:nvSpPr>
        <p:spPr>
          <a:xfrm>
            <a:off x="6088829" y="4606120"/>
            <a:ext cx="273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입력 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AD7F48-8A51-4153-8693-D68FCE223D6C}"/>
              </a:ext>
            </a:extLst>
          </p:cNvPr>
          <p:cNvSpPr/>
          <p:nvPr/>
        </p:nvSpPr>
        <p:spPr>
          <a:xfrm>
            <a:off x="3851920" y="4606120"/>
            <a:ext cx="360040" cy="26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655BD6A-6B1F-4EE9-9EE9-F263B071FDB4}"/>
              </a:ext>
            </a:extLst>
          </p:cNvPr>
          <p:cNvSpPr/>
          <p:nvPr/>
        </p:nvSpPr>
        <p:spPr>
          <a:xfrm rot="10800000">
            <a:off x="4792685" y="4495914"/>
            <a:ext cx="1296144" cy="50405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7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78590E-DC33-4FB3-B44C-22B4F92C2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48680" y="846138"/>
            <a:ext cx="6491064" cy="582322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A591478-3E9E-46F5-A969-54DA6E22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우리은행 </a:t>
            </a:r>
            <a:r>
              <a:rPr lang="en-US" altLang="ko-KR" b="1" dirty="0">
                <a:solidFill>
                  <a:schemeClr val="bg1"/>
                </a:solidFill>
              </a:rPr>
              <a:t>B2B </a:t>
            </a:r>
            <a:r>
              <a:rPr lang="ko-KR" altLang="en-US" b="1" dirty="0">
                <a:solidFill>
                  <a:schemeClr val="bg1"/>
                </a:solidFill>
              </a:rPr>
              <a:t>전자결재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16E49-847A-4845-B999-581A45250A80}"/>
              </a:ext>
            </a:extLst>
          </p:cNvPr>
          <p:cNvSpPr txBox="1"/>
          <p:nvPr/>
        </p:nvSpPr>
        <p:spPr>
          <a:xfrm>
            <a:off x="5220072" y="2188088"/>
            <a:ext cx="3528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금액 입력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구매기업자번호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공급받는자사업자번호에</a:t>
            </a:r>
            <a:r>
              <a:rPr lang="ko-KR" altLang="en-US" dirty="0">
                <a:solidFill>
                  <a:schemeClr val="bg1"/>
                </a:solidFill>
              </a:rPr>
              <a:t> 한솔에너지상사 사업자등록번호 입력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 err="1">
                <a:solidFill>
                  <a:schemeClr val="bg1"/>
                </a:solidFill>
              </a:rPr>
              <a:t>홈택스에서</a:t>
            </a:r>
            <a:r>
              <a:rPr lang="ko-KR" altLang="en-US" dirty="0">
                <a:solidFill>
                  <a:schemeClr val="bg1"/>
                </a:solidFill>
              </a:rPr>
              <a:t> 세금계산서를 조회하여 세금계산서 번호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작성일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금액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공급가액 등을 입력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endParaRPr lang="en-US" altLang="ko-KR" dirty="0">
              <a:solidFill>
                <a:schemeClr val="bg1"/>
              </a:solidFill>
            </a:endParaRPr>
          </a:p>
          <a:p>
            <a:pPr fontAlgn="base"/>
            <a:endParaRPr lang="en-US" altLang="ko-KR" dirty="0">
              <a:solidFill>
                <a:schemeClr val="bg1"/>
              </a:solidFill>
            </a:endParaRPr>
          </a:p>
          <a:p>
            <a:pPr fontAlgn="base"/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공급자사업자번호에는 본사 사업자번호 입력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5. </a:t>
            </a:r>
            <a:r>
              <a:rPr lang="ko-KR" altLang="en-US" dirty="0" err="1">
                <a:solidFill>
                  <a:schemeClr val="bg1"/>
                </a:solidFill>
              </a:rPr>
              <a:t>구매업체지급점코드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0204071</a:t>
            </a:r>
            <a:r>
              <a:rPr lang="ko-KR" altLang="en-US" dirty="0">
                <a:solidFill>
                  <a:schemeClr val="bg1"/>
                </a:solidFill>
              </a:rPr>
              <a:t>입력 후 입력버튼 클릭</a:t>
            </a:r>
          </a:p>
        </p:txBody>
      </p:sp>
    </p:spTree>
    <p:extLst>
      <p:ext uri="{BB962C8B-B14F-4D97-AF65-F5344CB8AC3E}">
        <p14:creationId xmlns:p14="http://schemas.microsoft.com/office/powerpoint/2010/main" val="187433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0CE731-CEE6-4424-A7DD-CDE9FB4D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우리은행 </a:t>
            </a:r>
            <a:r>
              <a:rPr lang="en-US" altLang="ko-KR" b="1" dirty="0">
                <a:solidFill>
                  <a:schemeClr val="bg1"/>
                </a:solidFill>
              </a:rPr>
              <a:t>B2B </a:t>
            </a:r>
            <a:r>
              <a:rPr lang="ko-KR" altLang="en-US" b="1" dirty="0">
                <a:solidFill>
                  <a:schemeClr val="bg1"/>
                </a:solidFill>
              </a:rPr>
              <a:t>전자결재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F60AE-38E7-4991-84DC-D01A86B8C459}"/>
              </a:ext>
            </a:extLst>
          </p:cNvPr>
          <p:cNvSpPr txBox="1"/>
          <p:nvPr/>
        </p:nvSpPr>
        <p:spPr>
          <a:xfrm>
            <a:off x="456220" y="1196752"/>
            <a:ext cx="8292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6. </a:t>
            </a:r>
            <a:r>
              <a:rPr lang="ko-KR" altLang="en-US" dirty="0">
                <a:solidFill>
                  <a:schemeClr val="bg1"/>
                </a:solidFill>
              </a:rPr>
              <a:t>세금계산서 사전조회버튼 클릭 후 </a:t>
            </a:r>
            <a:r>
              <a:rPr lang="ko-KR" altLang="en-US" dirty="0" err="1">
                <a:solidFill>
                  <a:schemeClr val="bg1"/>
                </a:solidFill>
              </a:rPr>
              <a:t>결과란</a:t>
            </a:r>
            <a:r>
              <a:rPr lang="ko-KR" altLang="en-US" dirty="0">
                <a:solidFill>
                  <a:schemeClr val="bg1"/>
                </a:solidFill>
              </a:rPr>
              <a:t> 확인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오류가 있으면 세금계산서 발행번호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세금계산서 발급일자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등을 다시 한 번 확인해본다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7. </a:t>
            </a:r>
            <a:r>
              <a:rPr lang="ko-KR" altLang="en-US" dirty="0">
                <a:solidFill>
                  <a:schemeClr val="bg1"/>
                </a:solidFill>
              </a:rPr>
              <a:t>본사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신한은행</a:t>
            </a:r>
            <a:r>
              <a:rPr lang="en-US" altLang="ko-KR" dirty="0">
                <a:solidFill>
                  <a:schemeClr val="bg1"/>
                </a:solidFill>
              </a:rPr>
              <a:t>) OTP</a:t>
            </a:r>
            <a:r>
              <a:rPr lang="ko-KR" altLang="en-US" dirty="0">
                <a:solidFill>
                  <a:schemeClr val="bg1"/>
                </a:solidFill>
              </a:rPr>
              <a:t>번호 입력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공인인증서 비밀번호 입력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8. </a:t>
            </a:r>
            <a:r>
              <a:rPr lang="ko-KR" altLang="en-US" dirty="0">
                <a:solidFill>
                  <a:schemeClr val="bg1"/>
                </a:solidFill>
              </a:rPr>
              <a:t>결과 확인 탭에서 조회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9. </a:t>
            </a:r>
            <a:r>
              <a:rPr lang="ko-KR" altLang="en-US" dirty="0">
                <a:solidFill>
                  <a:schemeClr val="bg1"/>
                </a:solidFill>
              </a:rPr>
              <a:t>이후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 err="1">
                <a:solidFill>
                  <a:schemeClr val="bg1"/>
                </a:solidFill>
              </a:rPr>
              <a:t>처리완료＇가</a:t>
            </a:r>
            <a:r>
              <a:rPr lang="ko-KR" altLang="en-US" dirty="0">
                <a:solidFill>
                  <a:schemeClr val="bg1"/>
                </a:solidFill>
              </a:rPr>
              <a:t> 뜨면 금액 입금여부 확인 후 신한은행 </a:t>
            </a:r>
            <a:r>
              <a:rPr lang="en-US" altLang="ko-KR" dirty="0">
                <a:solidFill>
                  <a:schemeClr val="bg1"/>
                </a:solidFill>
              </a:rPr>
              <a:t>938</a:t>
            </a:r>
            <a:r>
              <a:rPr lang="ko-KR" altLang="en-US" dirty="0">
                <a:solidFill>
                  <a:schemeClr val="bg1"/>
                </a:solidFill>
              </a:rPr>
              <a:t>통장으로 </a:t>
            </a:r>
            <a:r>
              <a:rPr lang="ko-KR" altLang="en-US" dirty="0" err="1">
                <a:solidFill>
                  <a:schemeClr val="bg1"/>
                </a:solidFill>
              </a:rPr>
              <a:t>이체해놓는다</a:t>
            </a:r>
            <a:r>
              <a:rPr lang="en-US" altLang="ko-KR" dirty="0">
                <a:solidFill>
                  <a:schemeClr val="bg1"/>
                </a:solidFill>
              </a:rPr>
              <a:t>. (</a:t>
            </a:r>
            <a:r>
              <a:rPr lang="ko-KR" altLang="en-US" dirty="0" err="1">
                <a:solidFill>
                  <a:schemeClr val="bg1"/>
                </a:solidFill>
              </a:rPr>
              <a:t>받는분</a:t>
            </a:r>
            <a:r>
              <a:rPr lang="ko-KR" altLang="en-US" dirty="0">
                <a:solidFill>
                  <a:schemeClr val="bg1"/>
                </a:solidFill>
              </a:rPr>
              <a:t> 통장표시 내용에 한솔에너지상사</a:t>
            </a:r>
            <a:r>
              <a:rPr lang="en-US" altLang="ko-KR" dirty="0">
                <a:solidFill>
                  <a:schemeClr val="bg1"/>
                </a:solidFill>
              </a:rPr>
              <a:t>b2b</a:t>
            </a:r>
            <a:r>
              <a:rPr lang="ko-KR" altLang="en-US" dirty="0">
                <a:solidFill>
                  <a:schemeClr val="bg1"/>
                </a:solidFill>
              </a:rPr>
              <a:t>로 기재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7597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화환 주문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124" y="1772816"/>
            <a:ext cx="88713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bg1"/>
                </a:solidFill>
              </a:rPr>
              <a:t>꽃대장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u="sng" dirty="0">
                <a:solidFill>
                  <a:schemeClr val="bg1"/>
                </a:solidFill>
              </a:rPr>
              <a:t>http://www.bossflower.kr/</a:t>
            </a:r>
            <a:r>
              <a:rPr lang="en-US" altLang="ko-KR" dirty="0">
                <a:solidFill>
                  <a:schemeClr val="bg1"/>
                </a:solidFill>
              </a:rPr>
              <a:t>) ID : </a:t>
            </a:r>
            <a:r>
              <a:rPr lang="en-US" altLang="ko-KR" dirty="0" err="1">
                <a:solidFill>
                  <a:schemeClr val="bg1"/>
                </a:solidFill>
              </a:rPr>
              <a:t>seiloil</a:t>
            </a:r>
            <a:r>
              <a:rPr lang="en-US" altLang="ko-KR" dirty="0">
                <a:solidFill>
                  <a:schemeClr val="bg1"/>
                </a:solidFill>
              </a:rPr>
              <a:t> / PW: lsh11789 </a:t>
            </a:r>
            <a:r>
              <a:rPr lang="ko-KR" altLang="en-US" dirty="0">
                <a:solidFill>
                  <a:schemeClr val="bg1"/>
                </a:solidFill>
              </a:rPr>
              <a:t>로 로그인 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근조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추모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축하화환은 축하</a:t>
            </a: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특가상품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  <a:r>
              <a:rPr lang="ko-KR" altLang="en-US" dirty="0">
                <a:solidFill>
                  <a:schemeClr val="bg1"/>
                </a:solidFill>
              </a:rPr>
              <a:t>축하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 err="1">
                <a:solidFill>
                  <a:schemeClr val="bg1"/>
                </a:solidFill>
              </a:rPr>
              <a:t>단화환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에 들어가서</a:t>
            </a:r>
            <a:r>
              <a:rPr lang="en-US" altLang="ko-KR" dirty="0">
                <a:solidFill>
                  <a:schemeClr val="bg1"/>
                </a:solidFill>
              </a:rPr>
              <a:t>- [</a:t>
            </a:r>
            <a:r>
              <a:rPr lang="ko-KR" altLang="en-US" dirty="0">
                <a:solidFill>
                  <a:schemeClr val="bg1"/>
                </a:solidFill>
              </a:rPr>
              <a:t>특가상품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  <a:r>
              <a:rPr lang="ko-KR" altLang="en-US" dirty="0">
                <a:solidFill>
                  <a:schemeClr val="bg1"/>
                </a:solidFill>
              </a:rPr>
              <a:t>근조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 err="1">
                <a:solidFill>
                  <a:schemeClr val="bg1"/>
                </a:solidFill>
              </a:rPr>
              <a:t>단화환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즉시할인으로 선택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가격</a:t>
            </a:r>
            <a:r>
              <a:rPr lang="en-US" altLang="ko-KR" dirty="0">
                <a:solidFill>
                  <a:schemeClr val="bg1"/>
                </a:solidFill>
              </a:rPr>
              <a:t>:57,000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  <a:r>
              <a:rPr lang="en-US" altLang="ko-KR" dirty="0">
                <a:solidFill>
                  <a:schemeClr val="bg1"/>
                </a:solidFill>
              </a:rPr>
              <a:t>) 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주소 등 입력 후 무통장 입금 선택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증빙서류 </a:t>
            </a:r>
            <a:r>
              <a:rPr lang="en-US" altLang="ko-KR" dirty="0">
                <a:solidFill>
                  <a:schemeClr val="bg1"/>
                </a:solidFill>
              </a:rPr>
              <a:t>: ‘</a:t>
            </a:r>
            <a:r>
              <a:rPr lang="ko-KR" altLang="en-US" b="1" u="sng" dirty="0">
                <a:solidFill>
                  <a:schemeClr val="bg1"/>
                </a:solidFill>
              </a:rPr>
              <a:t>일반계산서’</a:t>
            </a:r>
            <a:r>
              <a:rPr lang="ko-KR" altLang="en-US" u="sng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‘</a:t>
            </a:r>
            <a:r>
              <a:rPr lang="ko-KR" altLang="en-US" dirty="0">
                <a:solidFill>
                  <a:schemeClr val="bg1"/>
                </a:solidFill>
              </a:rPr>
              <a:t>주문하기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가격과 화환사진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전달메세지</a:t>
            </a:r>
            <a:r>
              <a:rPr lang="ko-KR" altLang="en-US" dirty="0">
                <a:solidFill>
                  <a:schemeClr val="bg1"/>
                </a:solidFill>
              </a:rPr>
              <a:t> 등이 뜨는 화면을 인쇄하고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추가예산승인서를 작성하여 함께 결재를 받는다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추가예산승인서에 거래처 이름이 있어야 한다</a:t>
            </a:r>
            <a:r>
              <a:rPr lang="en-US" altLang="ko-KR" dirty="0">
                <a:solidFill>
                  <a:schemeClr val="bg1"/>
                </a:solidFill>
              </a:rPr>
              <a:t>. Ex : OO</a:t>
            </a:r>
            <a:r>
              <a:rPr lang="ko-KR" altLang="en-US" dirty="0">
                <a:solidFill>
                  <a:schemeClr val="bg1"/>
                </a:solidFill>
              </a:rPr>
              <a:t>주유소 </a:t>
            </a:r>
            <a:r>
              <a:rPr lang="en-US" altLang="ko-KR" dirty="0">
                <a:solidFill>
                  <a:schemeClr val="bg1"/>
                </a:solidFill>
              </a:rPr>
              <a:t>OOO</a:t>
            </a:r>
            <a:r>
              <a:rPr lang="ko-KR" altLang="en-US" dirty="0">
                <a:solidFill>
                  <a:schemeClr val="bg1"/>
                </a:solidFill>
              </a:rPr>
              <a:t>사장 장녀 결혼 축하화환</a:t>
            </a:r>
            <a:r>
              <a:rPr lang="en-US" altLang="ko-KR" dirty="0">
                <a:solidFill>
                  <a:schemeClr val="bg1"/>
                </a:solidFill>
              </a:rPr>
              <a:t>) 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5. </a:t>
            </a:r>
            <a:r>
              <a:rPr lang="ko-KR" altLang="en-US" dirty="0" err="1">
                <a:solidFill>
                  <a:schemeClr val="bg1"/>
                </a:solidFill>
              </a:rPr>
              <a:t>신한은행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140-010-166730 </a:t>
            </a:r>
            <a:r>
              <a:rPr lang="ko-KR" altLang="en-US" dirty="0">
                <a:solidFill>
                  <a:schemeClr val="bg1"/>
                </a:solidFill>
              </a:rPr>
              <a:t>통장에서 이체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최근입금계좌에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우진철</a:t>
            </a:r>
            <a:r>
              <a:rPr lang="en-US" altLang="ko-KR" dirty="0">
                <a:solidFill>
                  <a:schemeClr val="bg1"/>
                </a:solidFill>
              </a:rPr>
              <a:t>’ </a:t>
            </a:r>
            <a:r>
              <a:rPr lang="ko-KR" altLang="en-US" dirty="0">
                <a:solidFill>
                  <a:schemeClr val="bg1"/>
                </a:solidFill>
              </a:rPr>
              <a:t>검색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농협 </a:t>
            </a:r>
            <a:r>
              <a:rPr lang="en-US" altLang="ko-KR" dirty="0">
                <a:solidFill>
                  <a:schemeClr val="bg1"/>
                </a:solidFill>
              </a:rPr>
              <a:t>742~</a:t>
            </a:r>
            <a:r>
              <a:rPr lang="ko-KR" altLang="en-US" dirty="0">
                <a:solidFill>
                  <a:schemeClr val="bg1"/>
                </a:solidFill>
              </a:rPr>
              <a:t>로 시작하는 계좌 선택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증명서 발급 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124744"/>
            <a:ext cx="8871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인감증명서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u="sng" dirty="0">
                <a:solidFill>
                  <a:srgbClr val="FF0000"/>
                </a:solidFill>
              </a:rPr>
              <a:t>반드시 등기소 방문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인감마그네틱</a:t>
            </a:r>
            <a:r>
              <a:rPr lang="ko-KR" altLang="en-US" dirty="0">
                <a:solidFill>
                  <a:schemeClr val="bg1"/>
                </a:solidFill>
              </a:rPr>
              <a:t> 카드와 발급 수수료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장에 </a:t>
            </a:r>
            <a:r>
              <a:rPr lang="en-US" altLang="ko-KR" dirty="0">
                <a:solidFill>
                  <a:schemeClr val="bg1"/>
                </a:solidFill>
              </a:rPr>
              <a:t>1,000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등기부등본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인터넷 등기소에서 발급 가능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수수료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장에 </a:t>
            </a:r>
            <a:r>
              <a:rPr lang="en-US" altLang="ko-KR" dirty="0">
                <a:solidFill>
                  <a:schemeClr val="bg1"/>
                </a:solidFill>
              </a:rPr>
              <a:t>1,000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83589688" descr="EMB000034a84369"/>
          <p:cNvPicPr>
            <a:picLocks noChangeAspect="1" noChangeArrowheads="1"/>
          </p:cNvPicPr>
          <p:nvPr/>
        </p:nvPicPr>
        <p:blipFill>
          <a:blip r:embed="rId2" cstate="print"/>
          <a:srcRect l="11382" t="10355" r="61664" b="18874"/>
          <a:stretch>
            <a:fillRect/>
          </a:stretch>
        </p:blipFill>
        <p:spPr bwMode="auto">
          <a:xfrm>
            <a:off x="251520" y="2420888"/>
            <a:ext cx="4752528" cy="432048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835696" y="3212976"/>
            <a:ext cx="244827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9672" y="5877272"/>
            <a:ext cx="324036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31977" y="2348880"/>
            <a:ext cx="41120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u="sng" dirty="0">
                <a:solidFill>
                  <a:schemeClr val="bg1"/>
                </a:solidFill>
              </a:rPr>
              <a:t>먼저 서울사무실에 필요서류가 있는지 확인한다</a:t>
            </a:r>
            <a:r>
              <a:rPr lang="en-US" altLang="ko-KR" sz="1500" u="sng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500" u="sng" dirty="0">
                <a:solidFill>
                  <a:schemeClr val="bg1"/>
                </a:solidFill>
              </a:rPr>
              <a:t>유효기간이 </a:t>
            </a:r>
            <a:r>
              <a:rPr lang="en-US" altLang="ko-KR" sz="1500" u="sng" dirty="0">
                <a:solidFill>
                  <a:schemeClr val="bg1"/>
                </a:solidFill>
              </a:rPr>
              <a:t>3</a:t>
            </a:r>
            <a:r>
              <a:rPr lang="ko-KR" altLang="en-US" sz="1500" u="sng" dirty="0">
                <a:solidFill>
                  <a:schemeClr val="bg1"/>
                </a:solidFill>
              </a:rPr>
              <a:t>개월이기 때문에 미리 발급된</a:t>
            </a:r>
            <a:endParaRPr lang="en-US" altLang="ko-KR" sz="1500" u="sng" dirty="0">
              <a:solidFill>
                <a:schemeClr val="bg1"/>
              </a:solidFill>
            </a:endParaRPr>
          </a:p>
          <a:p>
            <a:r>
              <a:rPr lang="ko-KR" altLang="en-US" sz="1500" u="sng" dirty="0">
                <a:solidFill>
                  <a:schemeClr val="bg1"/>
                </a:solidFill>
              </a:rPr>
              <a:t>서류가 있다면 먼저 사용한다</a:t>
            </a:r>
            <a:r>
              <a:rPr lang="en-US" altLang="ko-KR" sz="1500" u="sng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 인터넷 등기소 </a:t>
            </a:r>
            <a:r>
              <a:rPr lang="en-US" altLang="ko-KR" sz="1500" dirty="0" err="1">
                <a:solidFill>
                  <a:schemeClr val="bg1"/>
                </a:solidFill>
              </a:rPr>
              <a:t>seiloil</a:t>
            </a:r>
            <a:r>
              <a:rPr lang="en-US" altLang="ko-KR" sz="1500" dirty="0">
                <a:solidFill>
                  <a:schemeClr val="bg1"/>
                </a:solidFill>
              </a:rPr>
              <a:t> / lsh117890* </a:t>
            </a:r>
            <a:r>
              <a:rPr lang="ko-KR" altLang="en-US" sz="1500" dirty="0">
                <a:solidFill>
                  <a:schemeClr val="bg1"/>
                </a:solidFill>
              </a:rPr>
              <a:t>로그인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법인등기 </a:t>
            </a:r>
            <a:r>
              <a:rPr lang="en-US" altLang="ko-KR" sz="1500" dirty="0">
                <a:solidFill>
                  <a:schemeClr val="bg1"/>
                </a:solidFill>
              </a:rPr>
              <a:t>– </a:t>
            </a:r>
            <a:r>
              <a:rPr lang="en-US" altLang="ko-KR" sz="1500" u="sng" dirty="0">
                <a:solidFill>
                  <a:schemeClr val="bg1"/>
                </a:solidFill>
              </a:rPr>
              <a:t>‘</a:t>
            </a:r>
            <a:r>
              <a:rPr lang="ko-KR" altLang="en-US" sz="1500" u="sng" dirty="0">
                <a:solidFill>
                  <a:schemeClr val="bg1"/>
                </a:solidFill>
              </a:rPr>
              <a:t>발급하기 </a:t>
            </a:r>
            <a:r>
              <a:rPr lang="ko-KR" altLang="en-US" sz="1500" dirty="0">
                <a:solidFill>
                  <a:srgbClr val="FFFFFF"/>
                </a:solidFill>
              </a:rPr>
              <a:t>다음과 같이 선택한 뒤</a:t>
            </a:r>
            <a:r>
              <a:rPr lang="en-US" altLang="ko-KR" sz="15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1500" b="1" u="sng" dirty="0">
                <a:solidFill>
                  <a:srgbClr val="FFFFFF"/>
                </a:solidFill>
              </a:rPr>
              <a:t>‘</a:t>
            </a:r>
            <a:r>
              <a:rPr lang="ko-KR" altLang="en-US" sz="1500" b="1" u="sng" dirty="0">
                <a:solidFill>
                  <a:srgbClr val="FFFFFF"/>
                </a:solidFill>
              </a:rPr>
              <a:t>말소포함</a:t>
            </a:r>
            <a:r>
              <a:rPr lang="en-US" altLang="ko-KR" sz="1500" b="1" u="sng" dirty="0">
                <a:solidFill>
                  <a:srgbClr val="FFFFFF"/>
                </a:solidFill>
              </a:rPr>
              <a:t>’</a:t>
            </a:r>
            <a:r>
              <a:rPr lang="ko-KR" altLang="en-US" sz="1500" dirty="0">
                <a:solidFill>
                  <a:srgbClr val="FFFFFF"/>
                </a:solidFill>
              </a:rPr>
              <a:t> 발급</a:t>
            </a:r>
            <a:r>
              <a:rPr lang="en-US" altLang="ko-KR" sz="1500" dirty="0">
                <a:solidFill>
                  <a:srgbClr val="FFFFFF"/>
                </a:solidFill>
              </a:rPr>
              <a:t> – </a:t>
            </a:r>
            <a:r>
              <a:rPr lang="ko-KR" altLang="en-US" sz="1500" dirty="0">
                <a:solidFill>
                  <a:srgbClr val="FFFFFF"/>
                </a:solidFill>
              </a:rPr>
              <a:t>다음</a:t>
            </a:r>
            <a:r>
              <a:rPr lang="en-US" altLang="ko-KR" sz="1500" dirty="0">
                <a:solidFill>
                  <a:srgbClr val="FFFFFF"/>
                </a:solidFill>
              </a:rPr>
              <a:t>(</a:t>
            </a:r>
          </a:p>
          <a:p>
            <a:r>
              <a:rPr lang="ko-KR" altLang="en-US" sz="1500" dirty="0">
                <a:solidFill>
                  <a:srgbClr val="FFFFFF"/>
                </a:solidFill>
              </a:rPr>
              <a:t>    ★ 등기번호 </a:t>
            </a:r>
            <a:r>
              <a:rPr lang="en-US" altLang="ko-KR" sz="1500" dirty="0">
                <a:solidFill>
                  <a:srgbClr val="FFFFFF"/>
                </a:solidFill>
              </a:rPr>
              <a:t>100837</a:t>
            </a:r>
            <a:r>
              <a:rPr lang="ko-KR" altLang="en-US" sz="1500" dirty="0">
                <a:solidFill>
                  <a:srgbClr val="FFFFFF"/>
                </a:solidFill>
              </a:rPr>
              <a:t>확인</a:t>
            </a:r>
            <a:r>
              <a:rPr lang="en-US" altLang="ko-KR" sz="1500" dirty="0">
                <a:solidFill>
                  <a:srgbClr val="FFFFFF"/>
                </a:solidFill>
              </a:rPr>
              <a:t>!</a:t>
            </a:r>
            <a:endParaRPr lang="en-US" altLang="ko-KR" dirty="0">
              <a:solidFill>
                <a:srgbClr val="FFFFFF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4427984" y="3501008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8100000">
            <a:off x="4831120" y="5612059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B98A6-EADE-4D5B-93FF-43491AFE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증명서 발급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0797E-A55A-4041-93B4-2EC9689D6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639" y="1440289"/>
            <a:ext cx="3417833" cy="4963690"/>
          </a:xfrm>
        </p:spPr>
        <p:txBody>
          <a:bodyPr>
            <a:normAutofit lnSpcReduction="10000"/>
          </a:bodyPr>
          <a:lstStyle/>
          <a:p>
            <a:r>
              <a:rPr lang="en-US" altLang="ko-KR" sz="2500" dirty="0">
                <a:solidFill>
                  <a:srgbClr val="FFFFFF"/>
                </a:solidFill>
              </a:rPr>
              <a:t>“</a:t>
            </a:r>
            <a:r>
              <a:rPr lang="ko-KR" altLang="en-US" sz="2500" dirty="0">
                <a:solidFill>
                  <a:srgbClr val="FFFFFF"/>
                </a:solidFill>
              </a:rPr>
              <a:t>지점추가</a:t>
            </a:r>
            <a:r>
              <a:rPr lang="en-US" altLang="ko-KR" sz="2500" dirty="0">
                <a:solidFill>
                  <a:srgbClr val="FFFFFF"/>
                </a:solidFill>
              </a:rPr>
              <a:t>”– </a:t>
            </a:r>
            <a:r>
              <a:rPr lang="ko-KR" altLang="en-US" sz="2500" dirty="0">
                <a:solidFill>
                  <a:srgbClr val="FFFFFF"/>
                </a:solidFill>
              </a:rPr>
              <a:t>다음 </a:t>
            </a:r>
            <a:r>
              <a:rPr lang="en-US" altLang="ko-KR" sz="2500" dirty="0">
                <a:solidFill>
                  <a:srgbClr val="FFFFFF"/>
                </a:solidFill>
              </a:rPr>
              <a:t>–</a:t>
            </a:r>
            <a:r>
              <a:rPr lang="ko-KR" altLang="en-US" sz="2500" dirty="0">
                <a:solidFill>
                  <a:srgbClr val="FFFFFF"/>
                </a:solidFill>
              </a:rPr>
              <a:t>다음 </a:t>
            </a:r>
            <a:r>
              <a:rPr lang="en-US" altLang="ko-KR" sz="2500" dirty="0">
                <a:solidFill>
                  <a:srgbClr val="FFFFFF"/>
                </a:solidFill>
              </a:rPr>
              <a:t>– </a:t>
            </a:r>
            <a:r>
              <a:rPr lang="ko-KR" altLang="en-US" sz="2500" dirty="0">
                <a:solidFill>
                  <a:srgbClr val="FFFFFF"/>
                </a:solidFill>
              </a:rPr>
              <a:t>다음 </a:t>
            </a:r>
            <a:r>
              <a:rPr lang="en-US" altLang="ko-KR" sz="2500" dirty="0">
                <a:solidFill>
                  <a:srgbClr val="FFFFFF"/>
                </a:solidFill>
              </a:rPr>
              <a:t>– ‘</a:t>
            </a:r>
            <a:r>
              <a:rPr lang="ko-KR" altLang="en-US" sz="2500" dirty="0">
                <a:solidFill>
                  <a:srgbClr val="FFFFFF"/>
                </a:solidFill>
              </a:rPr>
              <a:t>결제</a:t>
            </a:r>
            <a:r>
              <a:rPr lang="en-US" altLang="ko-KR" sz="2500" dirty="0">
                <a:solidFill>
                  <a:srgbClr val="FFFFFF"/>
                </a:solidFill>
              </a:rPr>
              <a:t>’ </a:t>
            </a:r>
            <a:r>
              <a:rPr lang="ko-KR" altLang="en-US" sz="2500" dirty="0">
                <a:solidFill>
                  <a:srgbClr val="FFFFFF"/>
                </a:solidFill>
              </a:rPr>
              <a:t>클릭</a:t>
            </a:r>
            <a:endParaRPr lang="en-US" altLang="ko-KR" sz="2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altLang="ko-KR" sz="2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altLang="ko-KR" sz="2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altLang="ko-KR" sz="25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ko-KR" altLang="en-US" sz="2500" dirty="0">
                <a:solidFill>
                  <a:srgbClr val="FFFFFF"/>
                </a:solidFill>
              </a:rPr>
              <a:t>결제는 법인카드 혹은 개인 카드나 휴대폰으로 지급 후 영수증을 발급하여</a:t>
            </a:r>
            <a:r>
              <a:rPr lang="en-US" altLang="ko-KR" sz="2500" dirty="0">
                <a:solidFill>
                  <a:srgbClr val="FFFFFF"/>
                </a:solidFill>
              </a:rPr>
              <a:t> </a:t>
            </a:r>
            <a:r>
              <a:rPr lang="ko-KR" altLang="en-US" sz="2500" dirty="0">
                <a:solidFill>
                  <a:srgbClr val="FFFFFF"/>
                </a:solidFill>
              </a:rPr>
              <a:t>영수증과 함께 지출결의서를</a:t>
            </a:r>
            <a:r>
              <a:rPr lang="en-US" altLang="ko-KR" sz="2500" dirty="0">
                <a:solidFill>
                  <a:srgbClr val="FFFFFF"/>
                </a:solidFill>
              </a:rPr>
              <a:t> </a:t>
            </a:r>
            <a:r>
              <a:rPr lang="ko-KR" altLang="en-US" sz="2500" dirty="0">
                <a:solidFill>
                  <a:srgbClr val="FFFFFF"/>
                </a:solidFill>
              </a:rPr>
              <a:t>올린다</a:t>
            </a:r>
            <a:r>
              <a:rPr lang="en-US" altLang="ko-KR" sz="2500" dirty="0">
                <a:solidFill>
                  <a:srgbClr val="FFFFFF"/>
                </a:solidFill>
              </a:rPr>
              <a:t>.</a:t>
            </a:r>
          </a:p>
          <a:p>
            <a:endParaRPr lang="ko-KR" altLang="en-US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6B034-5480-431C-9867-8588FEBBC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71402" y="960438"/>
            <a:ext cx="120805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6999424" descr="EMB0001b9a809c8">
            <a:extLst>
              <a:ext uri="{FF2B5EF4-FFF2-40B4-BE49-F238E27FC236}">
                <a16:creationId xmlns:a16="http://schemas.microsoft.com/office/drawing/2014/main" id="{204F3B28-3C0C-4B51-8FFE-2E76ABEA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5" t="10928" r="9712" b="14911"/>
          <a:stretch>
            <a:fillRect/>
          </a:stretch>
        </p:blipFill>
        <p:spPr bwMode="auto">
          <a:xfrm>
            <a:off x="179512" y="1417638"/>
            <a:ext cx="5184576" cy="496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0E5633-45EA-4F01-BA97-54166577CD9C}"/>
              </a:ext>
            </a:extLst>
          </p:cNvPr>
          <p:cNvSpPr/>
          <p:nvPr/>
        </p:nvSpPr>
        <p:spPr>
          <a:xfrm>
            <a:off x="1475656" y="4653136"/>
            <a:ext cx="1656184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10">
            <a:extLst>
              <a:ext uri="{FF2B5EF4-FFF2-40B4-BE49-F238E27FC236}">
                <a16:creationId xmlns:a16="http://schemas.microsoft.com/office/drawing/2014/main" id="{25E6E732-9CF7-4987-9268-CF78E0E5C9AC}"/>
              </a:ext>
            </a:extLst>
          </p:cNvPr>
          <p:cNvSpPr/>
          <p:nvPr/>
        </p:nvSpPr>
        <p:spPr>
          <a:xfrm rot="10800000">
            <a:off x="3758718" y="4653136"/>
            <a:ext cx="1749386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08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증명서 발급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412776"/>
            <a:ext cx="4112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700808"/>
            <a:ext cx="81628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건축물대장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토지대장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민원 </a:t>
            </a:r>
            <a:r>
              <a:rPr lang="en-US" altLang="ko-KR" dirty="0">
                <a:solidFill>
                  <a:schemeClr val="bg1"/>
                </a:solidFill>
              </a:rPr>
              <a:t>24</a:t>
            </a:r>
            <a:r>
              <a:rPr lang="ko-KR" altLang="en-US" dirty="0">
                <a:solidFill>
                  <a:schemeClr val="bg1"/>
                </a:solidFill>
              </a:rPr>
              <a:t>에서 비회원 로그인 또는 인터넷등기소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                            로그인 후 부동산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발급하기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</a:t>
            </a:r>
            <a:r>
              <a:rPr lang="ko-KR" altLang="en-US" dirty="0">
                <a:solidFill>
                  <a:schemeClr val="bg1"/>
                </a:solidFill>
              </a:rPr>
              <a:t>수수료 </a:t>
            </a:r>
            <a:r>
              <a:rPr lang="en-US" altLang="ko-KR" dirty="0">
                <a:solidFill>
                  <a:schemeClr val="bg1"/>
                </a:solidFill>
              </a:rPr>
              <a:t>500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  <a:r>
              <a:rPr lang="en-US" altLang="ko-KR" dirty="0">
                <a:solidFill>
                  <a:schemeClr val="bg1"/>
                </a:solidFill>
              </a:rPr>
              <a:t>~1,000</a:t>
            </a:r>
            <a:r>
              <a:rPr lang="ko-KR" altLang="en-US" dirty="0">
                <a:solidFill>
                  <a:schemeClr val="bg1"/>
                </a:solidFill>
              </a:rPr>
              <a:t>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 err="1">
                <a:solidFill>
                  <a:schemeClr val="bg1"/>
                </a:solidFill>
              </a:rPr>
              <a:t>사업자등록증명원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납세증명서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표준재무재표증명서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국세청 홈페이지에서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승인자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신한은행</a:t>
            </a:r>
            <a:r>
              <a:rPr lang="ko-KR" altLang="en-US" dirty="0">
                <a:solidFill>
                  <a:schemeClr val="bg1"/>
                </a:solidFill>
              </a:rPr>
              <a:t> 공인인증서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로 로그인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민원증명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민원증명신청 탭에서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필요서류 선택 후 발급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인사이드 뱅크 실행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이동식 디스크 </a:t>
            </a:r>
            <a:r>
              <a:rPr lang="en-US" altLang="ko-KR" dirty="0">
                <a:solidFill>
                  <a:schemeClr val="bg1"/>
                </a:solidFill>
              </a:rPr>
              <a:t>F</a:t>
            </a:r>
            <a:r>
              <a:rPr lang="ko-KR" altLang="en-US" dirty="0">
                <a:solidFill>
                  <a:schemeClr val="bg1"/>
                </a:solidFill>
              </a:rPr>
              <a:t>드라이브에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 err="1">
                <a:solidFill>
                  <a:schemeClr val="bg1"/>
                </a:solidFill>
              </a:rPr>
              <a:t>세일석유㈜승인자</a:t>
            </a:r>
            <a:r>
              <a:rPr lang="en-US" altLang="ko-KR" dirty="0">
                <a:solidFill>
                  <a:schemeClr val="bg1"/>
                </a:solidFill>
              </a:rPr>
              <a:t>’ </a:t>
            </a:r>
            <a:r>
              <a:rPr lang="ko-KR" altLang="en-US" dirty="0">
                <a:solidFill>
                  <a:schemeClr val="bg1"/>
                </a:solidFill>
              </a:rPr>
              <a:t>만료일자 </a:t>
            </a:r>
            <a:r>
              <a:rPr lang="en-US" altLang="ko-KR" dirty="0">
                <a:solidFill>
                  <a:schemeClr val="bg1"/>
                </a:solidFill>
              </a:rPr>
              <a:t>2019-10-11 </a:t>
            </a:r>
            <a:r>
              <a:rPr lang="ko-KR" altLang="en-US" dirty="0">
                <a:solidFill>
                  <a:schemeClr val="bg1"/>
                </a:solidFill>
              </a:rPr>
              <a:t>선택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비밀번호 </a:t>
            </a:r>
            <a:r>
              <a:rPr lang="en-US" altLang="ko-KR" dirty="0">
                <a:solidFill>
                  <a:schemeClr val="bg1"/>
                </a:solidFill>
              </a:rPr>
              <a:t>lsh117890* </a:t>
            </a:r>
            <a:r>
              <a:rPr lang="ko-KR" altLang="en-US" dirty="0">
                <a:solidFill>
                  <a:schemeClr val="bg1"/>
                </a:solidFill>
              </a:rPr>
              <a:t>입력 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252E4-4853-4418-B9AD-4680F15BC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85677"/>
            <a:ext cx="3667125" cy="4419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F3175A-2AE4-4C5B-B630-ADD35839A814}"/>
              </a:ext>
            </a:extLst>
          </p:cNvPr>
          <p:cNvSpPr/>
          <p:nvPr/>
        </p:nvSpPr>
        <p:spPr>
          <a:xfrm>
            <a:off x="4821922" y="3861048"/>
            <a:ext cx="356650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8B6710E-2D2F-4901-9D26-C6BB8BB65C02}"/>
              </a:ext>
            </a:extLst>
          </p:cNvPr>
          <p:cNvSpPr/>
          <p:nvPr/>
        </p:nvSpPr>
        <p:spPr>
          <a:xfrm rot="16200000">
            <a:off x="3957917" y="3651551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481841F-EAB9-495B-BBA5-36F74B398D37}"/>
              </a:ext>
            </a:extLst>
          </p:cNvPr>
          <p:cNvSpPr/>
          <p:nvPr/>
        </p:nvSpPr>
        <p:spPr>
          <a:xfrm rot="16200000">
            <a:off x="5885183" y="4681225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332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772400" cy="1470025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본사 통장 내역과 비밀번호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83568" y="1484784"/>
          <a:ext cx="7632848" cy="4680520"/>
        </p:xfrm>
        <a:graphic>
          <a:graphicData uri="http://schemas.openxmlformats.org/drawingml/2006/table">
            <a:tbl>
              <a:tblPr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31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32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a typeface="돋움"/>
                        </a:rPr>
                        <a:t>통장이름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a typeface="돋움"/>
                        </a:rPr>
                        <a:t>계좌번호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a typeface="돋움"/>
                        </a:rPr>
                        <a:t>계좌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a typeface="돋움"/>
                        </a:rPr>
                        <a:t>비밀번호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a typeface="돋움"/>
                        </a:rPr>
                        <a:t>이체비밀번호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OTP</a:t>
                      </a:r>
                      <a:endParaRPr lang="en-US" sz="1000" b="1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a typeface="돋움"/>
                        </a:rPr>
                        <a:t>공인인증서 이름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/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a typeface="돋움"/>
                        </a:rPr>
                        <a:t>비밀번호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a typeface="돋움"/>
                        </a:rPr>
                        <a:t>비고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4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신한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938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140-010-097938</a:t>
                      </a:r>
                      <a:endParaRPr 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7327</a:t>
                      </a:r>
                      <a:endParaRPr 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lsh11789</a:t>
                      </a:r>
                      <a:endParaRPr 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신한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승인자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) / </a:t>
                      </a:r>
                      <a:r>
                        <a:rPr lang="en-US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lsh117890*</a:t>
                      </a:r>
                      <a:endParaRPr 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유류대금 입금통장</a:t>
                      </a:r>
                      <a:endParaRPr lang="ko-KR" alt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2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신한</a:t>
                      </a: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730</a:t>
                      </a:r>
                      <a:endParaRPr lang="ko-KR" alt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140-010-166730</a:t>
                      </a:r>
                      <a:endParaRPr 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7327</a:t>
                      </a:r>
                      <a:endParaRPr 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lsh11789</a:t>
                      </a:r>
                      <a:endParaRPr lang="en-US" altLang="ko-KR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신한</a:t>
                      </a:r>
                      <a:endParaRPr lang="ko-KR" alt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승인자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) / </a:t>
                      </a:r>
                      <a:r>
                        <a:rPr lang="en-US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lsh117890*</a:t>
                      </a:r>
                      <a:endParaRPr 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사무실 비용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근조화 등 적은 비용을 이체할 때 사용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2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부산</a:t>
                      </a: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808</a:t>
                      </a:r>
                      <a:endParaRPr lang="ko-KR" alt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101-2032-8198-08</a:t>
                      </a:r>
                      <a:endParaRPr 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5151</a:t>
                      </a:r>
                      <a:endParaRPr 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lsh11789</a:t>
                      </a:r>
                      <a:endParaRPr 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부산</a:t>
                      </a:r>
                      <a:endParaRPr lang="ko-KR" alt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세일석유주식회사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() /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seil7327!!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유류대금 통장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4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농협</a:t>
                      </a: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471</a:t>
                      </a:r>
                      <a:endParaRPr lang="ko-KR" alt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317-0011-1104-71</a:t>
                      </a:r>
                      <a:endParaRPr 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5150</a:t>
                      </a:r>
                      <a:endParaRPr 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lsh3664</a:t>
                      </a:r>
                      <a:endParaRPr 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농협</a:t>
                      </a:r>
                      <a:endParaRPr lang="ko-KR" alt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장세희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/ seil7327!!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승인자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) / lsh117890*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본사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a typeface="돋움"/>
                        </a:rPr>
                        <a:t>외상대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 카드회수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a typeface="돋움"/>
                        </a:rPr>
                        <a:t>금곡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 카드매출이 입금되는 통장으로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938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통장으로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a typeface="돋움"/>
                        </a:rPr>
                        <a:t>백만원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 단위까지 이체시킨다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.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기업</a:t>
                      </a: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012</a:t>
                      </a:r>
                      <a:endParaRPr lang="ko-KR" alt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696-010035-01-012</a:t>
                      </a:r>
                      <a:endParaRPr 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7327</a:t>
                      </a:r>
                      <a:endParaRPr 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lsh11789</a:t>
                      </a:r>
                      <a:endParaRPr 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신한</a:t>
                      </a:r>
                      <a:endParaRPr lang="ko-KR" alt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a typeface="돋움"/>
                        </a:rPr>
                        <a:t>승인자</a:t>
                      </a: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) / </a:t>
                      </a:r>
                      <a:r>
                        <a:rPr lang="en-US" sz="1000" kern="0" spc="0">
                          <a:solidFill>
                            <a:schemeClr val="tx1"/>
                          </a:solidFill>
                          <a:latin typeface="돋움"/>
                        </a:rPr>
                        <a:t>lsh117890*</a:t>
                      </a:r>
                      <a:endParaRPr lang="en-US" sz="1000" kern="0" spc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a typeface="돋움"/>
                        </a:rPr>
                        <a:t>에이치제이에너지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 혹은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a typeface="돋움"/>
                        </a:rPr>
                        <a:t>우담석유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B2B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입금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입금 확인 후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돋움"/>
                        </a:rPr>
                        <a:t>938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a typeface="돋움"/>
                        </a:rPr>
                        <a:t>에 전부 이체한다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39883" marR="39883" marT="11026" marB="110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농협은행 이체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6847528" descr="EMB000033500d40"/>
          <p:cNvPicPr>
            <a:picLocks noChangeAspect="1" noChangeArrowheads="1"/>
          </p:cNvPicPr>
          <p:nvPr/>
        </p:nvPicPr>
        <p:blipFill>
          <a:blip r:embed="rId2" cstate="print"/>
          <a:srcRect l="4642" r="58380"/>
          <a:stretch>
            <a:fillRect/>
          </a:stretch>
        </p:blipFill>
        <p:spPr bwMode="auto">
          <a:xfrm>
            <a:off x="2771800" y="188640"/>
            <a:ext cx="6178550" cy="633670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491880" y="112474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699792" y="1124744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980728"/>
            <a:ext cx="334786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 err="1"/>
              <a:t>농협장세희</a:t>
            </a:r>
            <a:r>
              <a:rPr lang="en-US" altLang="ko-KR" dirty="0"/>
              <a:t>’</a:t>
            </a:r>
            <a:r>
              <a:rPr lang="ko-KR" altLang="en-US" dirty="0"/>
              <a:t>로 로그인</a:t>
            </a:r>
            <a:endParaRPr lang="en-US" altLang="ko-KR" dirty="0"/>
          </a:p>
          <a:p>
            <a:pPr marL="342900" indent="-342900"/>
            <a:r>
              <a:rPr lang="en-US" altLang="ko-KR" dirty="0"/>
              <a:t>(</a:t>
            </a:r>
            <a:r>
              <a:rPr lang="ko-KR" altLang="en-US" dirty="0"/>
              <a:t>비밀번호 </a:t>
            </a:r>
            <a:r>
              <a:rPr lang="en-US" altLang="ko-KR" dirty="0"/>
              <a:t>: seil7327!!)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2. </a:t>
            </a:r>
            <a:r>
              <a:rPr lang="ko-KR" altLang="en-US" dirty="0"/>
              <a:t>계좌선택 후 </a:t>
            </a:r>
            <a:r>
              <a:rPr lang="en-US" altLang="ko-KR" dirty="0"/>
              <a:t>‘</a:t>
            </a:r>
            <a:r>
              <a:rPr lang="ko-KR" altLang="en-US" dirty="0"/>
              <a:t>이체가능</a:t>
            </a:r>
            <a:endParaRPr lang="en-US" altLang="ko-KR" dirty="0"/>
          </a:p>
          <a:p>
            <a:pPr marL="342900" indent="-342900"/>
            <a:r>
              <a:rPr lang="ko-KR" altLang="en-US" dirty="0"/>
              <a:t>금액 조회</a:t>
            </a:r>
            <a:r>
              <a:rPr lang="en-US" altLang="ko-KR" dirty="0"/>
              <a:t>’</a:t>
            </a:r>
          </a:p>
          <a:p>
            <a:pPr marL="342900" indent="-342900"/>
            <a:r>
              <a:rPr lang="ko-KR" altLang="en-US" dirty="0"/>
              <a:t>계좌 모두 출금계좌번호 </a:t>
            </a:r>
            <a:r>
              <a:rPr lang="en-US" altLang="ko-KR" dirty="0"/>
              <a:t>5150</a:t>
            </a:r>
          </a:p>
          <a:p>
            <a:pPr marL="342900" indent="-342900"/>
            <a:r>
              <a:rPr lang="ko-KR" altLang="en-US" dirty="0"/>
              <a:t>자금이체비밀번호 </a:t>
            </a:r>
            <a:r>
              <a:rPr lang="en-US" altLang="ko-KR" dirty="0"/>
              <a:t>lsh3664</a:t>
            </a:r>
          </a:p>
          <a:p>
            <a:pPr marL="342900" indent="-342900"/>
            <a:r>
              <a:rPr lang="ko-KR" altLang="en-US" dirty="0"/>
              <a:t>이체금액</a:t>
            </a:r>
            <a:r>
              <a:rPr lang="en-US" altLang="ko-KR" dirty="0"/>
              <a:t>(</a:t>
            </a:r>
            <a:r>
              <a:rPr lang="ko-KR" altLang="en-US" dirty="0" err="1"/>
              <a:t>백만원</a:t>
            </a:r>
            <a:r>
              <a:rPr lang="ko-KR" altLang="en-US" dirty="0"/>
              <a:t> 단위까지</a:t>
            </a:r>
            <a:r>
              <a:rPr lang="en-US" altLang="ko-KR" dirty="0"/>
              <a:t>, 1</a:t>
            </a:r>
            <a:r>
              <a:rPr lang="ko-KR" altLang="en-US" dirty="0"/>
              <a:t>회 이체한도는 </a:t>
            </a:r>
            <a:r>
              <a:rPr lang="en-US" altLang="ko-KR" dirty="0"/>
              <a:t>5</a:t>
            </a:r>
            <a:r>
              <a:rPr lang="ko-KR" altLang="en-US" dirty="0"/>
              <a:t>억으로 </a:t>
            </a:r>
            <a:r>
              <a:rPr lang="en-US" altLang="ko-KR" dirty="0"/>
              <a:t>5</a:t>
            </a:r>
            <a:r>
              <a:rPr lang="ko-KR" altLang="en-US" dirty="0"/>
              <a:t>억이 넘으면 </a:t>
            </a:r>
            <a:r>
              <a:rPr lang="en-US" altLang="ko-KR" dirty="0"/>
              <a:t>5</a:t>
            </a:r>
            <a:r>
              <a:rPr lang="ko-KR" altLang="en-US" dirty="0"/>
              <a:t>억 따로</a:t>
            </a:r>
            <a:r>
              <a:rPr lang="en-US" altLang="ko-KR" dirty="0"/>
              <a:t>, </a:t>
            </a:r>
            <a:r>
              <a:rPr lang="ko-KR" altLang="en-US" dirty="0"/>
              <a:t>나머지 금액 따로 결재를 </a:t>
            </a:r>
            <a:r>
              <a:rPr lang="ko-KR" altLang="en-US" dirty="0" err="1"/>
              <a:t>올려야함</a:t>
            </a:r>
            <a:r>
              <a:rPr lang="en-US" altLang="ko-KR" dirty="0"/>
              <a:t>)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11" name="오른쪽 화살표 10"/>
          <p:cNvSpPr/>
          <p:nvPr/>
        </p:nvSpPr>
        <p:spPr>
          <a:xfrm>
            <a:off x="2915816" y="3717032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72200" y="364502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96847528" descr="EMB000033500d41"/>
          <p:cNvPicPr>
            <a:picLocks noChangeAspect="1" noChangeArrowheads="1"/>
          </p:cNvPicPr>
          <p:nvPr/>
        </p:nvPicPr>
        <p:blipFill>
          <a:blip r:embed="rId2" cstate="print"/>
          <a:srcRect l="14491" r="62872"/>
          <a:stretch>
            <a:fillRect/>
          </a:stretch>
        </p:blipFill>
        <p:spPr bwMode="auto">
          <a:xfrm>
            <a:off x="3563888" y="116632"/>
            <a:ext cx="5383213" cy="66247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8" y="548680"/>
            <a:ext cx="30963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3. </a:t>
            </a:r>
            <a:r>
              <a:rPr lang="ko-KR" altLang="en-US" dirty="0"/>
              <a:t>입금통장 표시내용에 </a:t>
            </a:r>
            <a:r>
              <a:rPr lang="en-US" altLang="ko-KR" dirty="0"/>
              <a:t>‘OO</a:t>
            </a:r>
            <a:r>
              <a:rPr lang="ko-KR" altLang="en-US" dirty="0"/>
              <a:t>농협</a:t>
            </a:r>
            <a:r>
              <a:rPr lang="en-US" altLang="ko-KR" dirty="0"/>
              <a:t>’</a:t>
            </a:r>
            <a:r>
              <a:rPr lang="ko-KR" altLang="en-US" dirty="0"/>
              <a:t>이라고 입력</a:t>
            </a:r>
            <a:r>
              <a:rPr lang="en-US" altLang="ko-KR" dirty="0"/>
              <a:t>(ex:</a:t>
            </a:r>
            <a:r>
              <a:rPr lang="ko-KR" altLang="en-US" dirty="0" err="1"/>
              <a:t>금곡농협</a:t>
            </a:r>
            <a:r>
              <a:rPr lang="en-US" altLang="ko-KR" dirty="0"/>
              <a:t>)</a:t>
            </a:r>
          </a:p>
          <a:p>
            <a:pPr marL="342900" indent="-342900"/>
            <a:r>
              <a:rPr lang="ko-KR" altLang="en-US" dirty="0"/>
              <a:t>자주 쓰는 계좌번호에 세일현물</a:t>
            </a:r>
            <a:r>
              <a:rPr lang="en-US" altLang="ko-KR" dirty="0"/>
              <a:t>(~938)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4. </a:t>
            </a:r>
            <a:r>
              <a:rPr lang="ko-KR" altLang="en-US" dirty="0"/>
              <a:t>추가버튼</a:t>
            </a:r>
            <a:endParaRPr lang="en-US" altLang="ko-KR" dirty="0"/>
          </a:p>
          <a:p>
            <a:pPr marL="342900" indent="-342900"/>
            <a:r>
              <a:rPr lang="en-US" altLang="ko-KR" dirty="0"/>
              <a:t>5. </a:t>
            </a:r>
            <a:r>
              <a:rPr lang="ko-KR" altLang="en-US" dirty="0" err="1"/>
              <a:t>새안양부터</a:t>
            </a:r>
            <a:r>
              <a:rPr lang="ko-KR" altLang="en-US" dirty="0"/>
              <a:t> </a:t>
            </a:r>
            <a:r>
              <a:rPr lang="ko-KR" altLang="en-US" dirty="0" err="1"/>
              <a:t>온산공단</a:t>
            </a:r>
            <a:r>
              <a:rPr lang="ko-KR" altLang="en-US" dirty="0"/>
              <a:t> 계좌까지 모두</a:t>
            </a:r>
            <a:endParaRPr lang="en-US" altLang="ko-KR" dirty="0"/>
          </a:p>
          <a:p>
            <a:pPr marL="342900" indent="-342900"/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본사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유림 제외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6. </a:t>
            </a:r>
            <a:r>
              <a:rPr lang="ko-KR" altLang="en-US" dirty="0"/>
              <a:t>확인 후 </a:t>
            </a:r>
            <a:r>
              <a:rPr lang="en-US" altLang="ko-KR" dirty="0"/>
              <a:t>‘</a:t>
            </a:r>
            <a:r>
              <a:rPr lang="ko-KR" altLang="en-US" dirty="0"/>
              <a:t>다음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932040" y="177281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7. </a:t>
            </a:r>
            <a:r>
              <a:rPr lang="ko-KR" altLang="en-US" dirty="0"/>
              <a:t>이체목록을 확인한 뒤</a:t>
            </a:r>
            <a:endParaRPr lang="en-US" altLang="ko-KR" dirty="0"/>
          </a:p>
          <a:p>
            <a:pPr marL="342900" indent="-342900"/>
            <a:r>
              <a:rPr lang="en-US" altLang="ko-KR" dirty="0"/>
              <a:t>’10</a:t>
            </a:r>
            <a:r>
              <a:rPr lang="ko-KR" altLang="en-US" dirty="0"/>
              <a:t>건 이하 이체 상신</a:t>
            </a:r>
            <a:r>
              <a:rPr lang="en-US" altLang="ko-KR" dirty="0"/>
              <a:t>’ </a:t>
            </a:r>
            <a:r>
              <a:rPr lang="ko-KR" altLang="en-US" dirty="0"/>
              <a:t>버튼을 클릭한다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8. </a:t>
            </a:r>
            <a:r>
              <a:rPr lang="ko-KR" altLang="en-US" dirty="0"/>
              <a:t>공인인증서 팝업이 뜨면 </a:t>
            </a:r>
            <a:endParaRPr lang="en-US" altLang="ko-KR" dirty="0"/>
          </a:p>
          <a:p>
            <a:pPr marL="342900" indent="-342900"/>
            <a:r>
              <a:rPr lang="en-US" altLang="ko-KR" dirty="0"/>
              <a:t>seil7327!! </a:t>
            </a:r>
            <a:r>
              <a:rPr lang="ko-KR" altLang="en-US" dirty="0"/>
              <a:t>을 입력한다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9. </a:t>
            </a:r>
            <a:r>
              <a:rPr lang="ko-KR" altLang="en-US" dirty="0"/>
              <a:t>입력 후 로그아웃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196850488" descr="EMB000033500d47"/>
          <p:cNvPicPr>
            <a:picLocks noChangeAspect="1" noChangeArrowheads="1"/>
          </p:cNvPicPr>
          <p:nvPr/>
        </p:nvPicPr>
        <p:blipFill>
          <a:blip r:embed="rId2" cstate="print"/>
          <a:srcRect l="8617" r="62009"/>
          <a:stretch>
            <a:fillRect/>
          </a:stretch>
        </p:blipFill>
        <p:spPr bwMode="auto">
          <a:xfrm>
            <a:off x="3779912" y="332656"/>
            <a:ext cx="5040560" cy="6264696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6516216" y="515719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30963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10. </a:t>
            </a:r>
            <a:r>
              <a:rPr lang="ko-KR" altLang="en-US" dirty="0"/>
              <a:t>세일석유</a:t>
            </a:r>
            <a:r>
              <a:rPr lang="en-US" altLang="ko-KR" dirty="0"/>
              <a:t>(</a:t>
            </a:r>
            <a:r>
              <a:rPr lang="ko-KR" altLang="en-US" dirty="0"/>
              <a:t>승인자</a:t>
            </a:r>
            <a:r>
              <a:rPr lang="en-US" altLang="ko-KR" dirty="0"/>
              <a:t>)</a:t>
            </a:r>
            <a:r>
              <a:rPr lang="ko-KR" altLang="en-US" dirty="0"/>
              <a:t>로 로그인 한다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ko-KR" altLang="en-US" dirty="0" err="1"/>
              <a:t>신한은행</a:t>
            </a:r>
            <a:r>
              <a:rPr lang="ko-KR" altLang="en-US" dirty="0"/>
              <a:t>  </a:t>
            </a:r>
            <a:r>
              <a:rPr lang="ko-KR" altLang="en-US" u="sng" dirty="0"/>
              <a:t>은행</a:t>
            </a:r>
            <a:r>
              <a:rPr lang="en-US" altLang="ko-KR" u="sng" dirty="0"/>
              <a:t>/ </a:t>
            </a:r>
            <a:r>
              <a:rPr lang="ko-KR" altLang="en-US" u="sng" dirty="0" err="1"/>
              <a:t>보험용공인인증서</a:t>
            </a:r>
            <a:endParaRPr lang="en-US" altLang="ko-KR" u="sng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11. </a:t>
            </a:r>
            <a:r>
              <a:rPr lang="ko-KR" altLang="en-US" dirty="0" err="1"/>
              <a:t>로그인을</a:t>
            </a:r>
            <a:r>
              <a:rPr lang="ko-KR" altLang="en-US" dirty="0"/>
              <a:t> 하면 바로 승인 내역이 뜨는데</a:t>
            </a:r>
            <a:r>
              <a:rPr lang="en-US" altLang="ko-KR" dirty="0"/>
              <a:t>,</a:t>
            </a:r>
            <a:r>
              <a:rPr lang="ko-KR" altLang="en-US" dirty="0"/>
              <a:t> 선택창에 체크를 한 뒤 </a:t>
            </a:r>
            <a:endParaRPr lang="en-US" altLang="ko-KR" dirty="0"/>
          </a:p>
          <a:p>
            <a:pPr marL="342900" indent="-342900"/>
            <a:r>
              <a:rPr lang="en-US" altLang="ko-KR" dirty="0"/>
              <a:t>12. ‘</a:t>
            </a:r>
            <a:r>
              <a:rPr lang="ko-KR" altLang="en-US" dirty="0"/>
              <a:t>승인</a:t>
            </a:r>
            <a:r>
              <a:rPr lang="en-US" altLang="ko-KR" dirty="0"/>
              <a:t>’</a:t>
            </a:r>
            <a:r>
              <a:rPr lang="ko-KR" altLang="en-US" dirty="0"/>
              <a:t> 버튼을 누른다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196180088" descr="EMB000033500d4a"/>
          <p:cNvPicPr>
            <a:picLocks noChangeAspect="1" noChangeArrowheads="1"/>
          </p:cNvPicPr>
          <p:nvPr/>
        </p:nvPicPr>
        <p:blipFill>
          <a:blip r:embed="rId2" cstate="print"/>
          <a:srcRect l="8617" r="63910"/>
          <a:stretch>
            <a:fillRect/>
          </a:stretch>
        </p:blipFill>
        <p:spPr bwMode="auto">
          <a:xfrm>
            <a:off x="4067944" y="188640"/>
            <a:ext cx="4824536" cy="633670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211960" y="112474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419872" y="1124744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72000" y="4437112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60232" y="501317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30963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>
              <a:buAutoNum type="arabicPeriod" startAt="13"/>
            </a:pPr>
            <a:r>
              <a:rPr lang="ko-KR" altLang="en-US" dirty="0"/>
              <a:t>자금이체 비밀번호 </a:t>
            </a:r>
            <a:r>
              <a:rPr lang="en-US" altLang="ko-KR" dirty="0"/>
              <a:t>lsh3664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14. </a:t>
            </a:r>
            <a:r>
              <a:rPr lang="ko-KR" altLang="en-US" dirty="0"/>
              <a:t>농협 </a:t>
            </a:r>
            <a:r>
              <a:rPr lang="en-US" altLang="ko-KR" dirty="0"/>
              <a:t>OTP</a:t>
            </a:r>
            <a:r>
              <a:rPr lang="ko-KR" altLang="en-US" dirty="0"/>
              <a:t>번호 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15. ‘</a:t>
            </a:r>
            <a:r>
              <a:rPr lang="ko-KR" altLang="en-US" dirty="0"/>
              <a:t>승인</a:t>
            </a:r>
            <a:r>
              <a:rPr lang="en-US" altLang="ko-KR" dirty="0"/>
              <a:t>’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/>
            <a:r>
              <a:rPr lang="en-US" altLang="ko-KR" dirty="0"/>
              <a:t>16. </a:t>
            </a:r>
            <a:r>
              <a:rPr lang="ko-KR" altLang="en-US" dirty="0" err="1"/>
              <a:t>완료됬다는</a:t>
            </a:r>
            <a:r>
              <a:rPr lang="ko-KR" altLang="en-US" dirty="0"/>
              <a:t> 창이 뜨면</a:t>
            </a:r>
            <a:endParaRPr lang="en-US" altLang="ko-KR" dirty="0"/>
          </a:p>
          <a:p>
            <a:pPr marL="342900" indent="-342900"/>
            <a:r>
              <a:rPr lang="ko-KR" altLang="en-US" dirty="0" err="1"/>
              <a:t>신한은행</a:t>
            </a:r>
            <a:r>
              <a:rPr lang="ko-KR" altLang="en-US" dirty="0"/>
              <a:t> </a:t>
            </a:r>
            <a:r>
              <a:rPr lang="en-US" altLang="ko-KR" dirty="0"/>
              <a:t>938</a:t>
            </a:r>
            <a:r>
              <a:rPr lang="ko-KR" altLang="en-US" dirty="0"/>
              <a:t>통장에 입금 됐는지 확인한다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7199888" descr="EMB000033500d50"/>
          <p:cNvPicPr>
            <a:picLocks noChangeAspect="1" noChangeArrowheads="1"/>
          </p:cNvPicPr>
          <p:nvPr/>
        </p:nvPicPr>
        <p:blipFill>
          <a:blip r:embed="rId2" cstate="print"/>
          <a:srcRect l="8617" r="63910"/>
          <a:stretch>
            <a:fillRect/>
          </a:stretch>
        </p:blipFill>
        <p:spPr bwMode="auto">
          <a:xfrm>
            <a:off x="4211960" y="260648"/>
            <a:ext cx="4618672" cy="6336704"/>
          </a:xfrm>
          <a:prstGeom prst="rect">
            <a:avLst/>
          </a:prstGeom>
          <a:noFill/>
        </p:spPr>
      </p:pic>
      <p:sp>
        <p:nvSpPr>
          <p:cNvPr id="9" name="오른쪽 화살표 8"/>
          <p:cNvSpPr/>
          <p:nvPr/>
        </p:nvSpPr>
        <p:spPr>
          <a:xfrm>
            <a:off x="4644008" y="270892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2240" y="458112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716016" y="4005064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신한은행</a:t>
            </a:r>
            <a:r>
              <a:rPr lang="ko-KR" altLang="en-US" b="1" dirty="0">
                <a:solidFill>
                  <a:schemeClr val="bg1"/>
                </a:solidFill>
              </a:rPr>
              <a:t> 이체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548680"/>
            <a:ext cx="34198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신한은행</a:t>
            </a:r>
            <a:r>
              <a:rPr lang="en-US" altLang="ko-KR" dirty="0"/>
              <a:t>(</a:t>
            </a:r>
            <a:r>
              <a:rPr lang="ko-KR" altLang="en-US" dirty="0"/>
              <a:t>승인자</a:t>
            </a:r>
            <a:r>
              <a:rPr lang="en-US" altLang="ko-KR" dirty="0"/>
              <a:t>)</a:t>
            </a:r>
            <a:r>
              <a:rPr lang="ko-KR" altLang="en-US" dirty="0"/>
              <a:t>로 로그인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계좌비밀번호 </a:t>
            </a:r>
            <a:r>
              <a:rPr lang="en-US" altLang="ko-KR" dirty="0"/>
              <a:t>7327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출금계좌번호를 </a:t>
            </a:r>
            <a:r>
              <a:rPr lang="en-US" altLang="ko-KR" dirty="0"/>
              <a:t>938</a:t>
            </a:r>
            <a:r>
              <a:rPr lang="ko-KR" altLang="en-US" dirty="0"/>
              <a:t>로 선택한다</a:t>
            </a:r>
            <a:r>
              <a:rPr lang="en-US" altLang="ko-KR" dirty="0"/>
              <a:t>.</a:t>
            </a:r>
          </a:p>
          <a:p>
            <a:pPr marL="342900" indent="-342900"/>
            <a:r>
              <a:rPr lang="en-US" altLang="ko-KR" dirty="0"/>
              <a:t>4. ‘</a:t>
            </a:r>
            <a:r>
              <a:rPr lang="ko-KR" altLang="en-US" dirty="0"/>
              <a:t>입금계좌조회</a:t>
            </a:r>
            <a:r>
              <a:rPr lang="en-US" altLang="ko-KR" dirty="0"/>
              <a:t>’ </a:t>
            </a:r>
            <a:r>
              <a:rPr lang="ko-KR" altLang="en-US" dirty="0"/>
              <a:t>버튼을 누르면 해당 화면이 뜨는데</a:t>
            </a:r>
            <a:r>
              <a:rPr lang="en-US" altLang="ko-KR" dirty="0"/>
              <a:t>, </a:t>
            </a:r>
            <a:r>
              <a:rPr lang="ko-KR" altLang="en-US" dirty="0" err="1"/>
              <a:t>씨앤에스</a:t>
            </a:r>
            <a:r>
              <a:rPr lang="ko-KR" altLang="en-US" dirty="0"/>
              <a:t> 유류대금의 경우 </a:t>
            </a:r>
            <a:r>
              <a:rPr lang="en-US" altLang="ko-KR" dirty="0"/>
              <a:t>‘56~’</a:t>
            </a:r>
            <a:r>
              <a:rPr lang="ko-KR" altLang="en-US" dirty="0"/>
              <a:t>으로 시작하는 가상계좌를</a:t>
            </a:r>
            <a:r>
              <a:rPr lang="en-US" altLang="ko-KR" dirty="0"/>
              <a:t> </a:t>
            </a:r>
            <a:r>
              <a:rPr lang="ko-KR" altLang="en-US" dirty="0"/>
              <a:t>선택한다</a:t>
            </a:r>
            <a:r>
              <a:rPr lang="en-US" altLang="ko-KR" dirty="0"/>
              <a:t>. </a:t>
            </a:r>
          </a:p>
          <a:p>
            <a:pPr marL="342900" indent="-342900"/>
            <a:r>
              <a:rPr lang="en-US" altLang="ko-KR" dirty="0"/>
              <a:t>   (s-oil</a:t>
            </a:r>
            <a:r>
              <a:rPr lang="ko-KR" altLang="en-US" dirty="0"/>
              <a:t>과 현대도 창에 있는 것을 클릭하면 된다</a:t>
            </a:r>
            <a:r>
              <a:rPr lang="en-US" altLang="ko-KR" dirty="0"/>
              <a:t>.)</a:t>
            </a:r>
          </a:p>
          <a:p>
            <a:pPr marL="342900" indent="-342900"/>
            <a:r>
              <a:rPr lang="en-US" altLang="ko-KR" dirty="0"/>
              <a:t>5. ‘</a:t>
            </a:r>
            <a:r>
              <a:rPr lang="ko-KR" altLang="en-US" dirty="0"/>
              <a:t>확인</a:t>
            </a:r>
            <a:r>
              <a:rPr lang="en-US" altLang="ko-KR" dirty="0"/>
              <a:t>’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/>
            <a:r>
              <a:rPr lang="en-US" altLang="ko-KR" dirty="0"/>
              <a:t>6. </a:t>
            </a:r>
            <a:r>
              <a:rPr lang="ko-KR" altLang="en-US" dirty="0"/>
              <a:t>금액은 </a:t>
            </a:r>
            <a:r>
              <a:rPr lang="ko-KR" altLang="en-US" dirty="0" err="1"/>
              <a:t>백만원단위</a:t>
            </a:r>
            <a:r>
              <a:rPr lang="ko-KR" altLang="en-US" dirty="0"/>
              <a:t> 까지 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7. ‘</a:t>
            </a:r>
            <a:r>
              <a:rPr lang="ko-KR" altLang="en-US" dirty="0"/>
              <a:t>다음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644008" y="270892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2240" y="458112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716016" y="4005064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7202128" descr="EMB000033500d53"/>
          <p:cNvPicPr>
            <a:picLocks noChangeAspect="1" noChangeArrowheads="1"/>
          </p:cNvPicPr>
          <p:nvPr/>
        </p:nvPicPr>
        <p:blipFill>
          <a:blip r:embed="rId2" cstate="print"/>
          <a:srcRect l="12936" r="51814"/>
          <a:stretch>
            <a:fillRect/>
          </a:stretch>
        </p:blipFill>
        <p:spPr bwMode="auto">
          <a:xfrm>
            <a:off x="3635896" y="332656"/>
            <a:ext cx="5184576" cy="619268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6660232" y="472514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3419872" y="198884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419872" y="234888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1052736"/>
            <a:ext cx="30963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8. </a:t>
            </a:r>
            <a:r>
              <a:rPr lang="ko-KR" altLang="en-US" dirty="0"/>
              <a:t>이체내역과 금액을 확인한다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9. </a:t>
            </a:r>
            <a:r>
              <a:rPr lang="ko-KR" altLang="en-US" dirty="0"/>
              <a:t>이용자 비밀번호 </a:t>
            </a:r>
            <a:r>
              <a:rPr lang="en-US" altLang="ko-KR" dirty="0"/>
              <a:t>lsh11789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10. </a:t>
            </a:r>
            <a:r>
              <a:rPr lang="ko-KR" altLang="en-US" dirty="0" err="1"/>
              <a:t>신한은행</a:t>
            </a:r>
            <a:r>
              <a:rPr lang="ko-KR" altLang="en-US" dirty="0"/>
              <a:t> </a:t>
            </a:r>
            <a:r>
              <a:rPr lang="en-US" altLang="ko-KR" dirty="0"/>
              <a:t>OTP </a:t>
            </a:r>
            <a:r>
              <a:rPr lang="ko-KR" altLang="en-US" dirty="0"/>
              <a:t>번호를 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11. ‘</a:t>
            </a:r>
            <a:r>
              <a:rPr lang="ko-KR" altLang="en-US" dirty="0"/>
              <a:t>이체실행</a:t>
            </a:r>
            <a:r>
              <a:rPr lang="en-US" altLang="ko-KR" dirty="0"/>
              <a:t>’</a:t>
            </a:r>
          </a:p>
          <a:p>
            <a:pPr marL="342900" indent="-342900"/>
            <a:r>
              <a:rPr lang="en-US" altLang="ko-KR" dirty="0"/>
              <a:t>12. </a:t>
            </a:r>
            <a:r>
              <a:rPr lang="ko-KR" altLang="en-US" dirty="0"/>
              <a:t>공인인증서 비밀번호 </a:t>
            </a:r>
            <a:r>
              <a:rPr lang="en-US" altLang="ko-KR" dirty="0"/>
              <a:t>lsh117890*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195077400" descr="EMB000033500d56"/>
          <p:cNvPicPr>
            <a:picLocks noChangeAspect="1" noChangeArrowheads="1"/>
          </p:cNvPicPr>
          <p:nvPr/>
        </p:nvPicPr>
        <p:blipFill>
          <a:blip r:embed="rId2" cstate="print"/>
          <a:srcRect l="5679" r="66156"/>
          <a:stretch>
            <a:fillRect/>
          </a:stretch>
        </p:blipFill>
        <p:spPr bwMode="auto">
          <a:xfrm>
            <a:off x="3995936" y="332656"/>
            <a:ext cx="4844925" cy="6192688"/>
          </a:xfrm>
          <a:prstGeom prst="rect">
            <a:avLst/>
          </a:prstGeom>
          <a:noFill/>
        </p:spPr>
      </p:pic>
      <p:sp>
        <p:nvSpPr>
          <p:cNvPr id="14" name="오른쪽 화살표 13"/>
          <p:cNvSpPr/>
          <p:nvPr/>
        </p:nvSpPr>
        <p:spPr>
          <a:xfrm>
            <a:off x="3419872" y="198884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491880" y="2996952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72200" y="472514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수납관리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자금집금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자금집금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당타행</a:t>
            </a:r>
            <a:r>
              <a:rPr lang="en-US" altLang="ko-KR" dirty="0">
                <a:solidFill>
                  <a:schemeClr val="bg1"/>
                </a:solidFill>
              </a:rPr>
              <a:t>)-</a:t>
            </a:r>
            <a:r>
              <a:rPr lang="ko-KR" altLang="en-US" dirty="0">
                <a:solidFill>
                  <a:schemeClr val="bg1"/>
                </a:solidFill>
              </a:rPr>
              <a:t>간편집금 선택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 err="1">
                <a:solidFill>
                  <a:schemeClr val="bg1"/>
                </a:solidFill>
              </a:rPr>
              <a:t>집금모계좌</a:t>
            </a:r>
            <a:r>
              <a:rPr lang="ko-KR" altLang="en-US" dirty="0">
                <a:solidFill>
                  <a:schemeClr val="bg1"/>
                </a:solidFill>
              </a:rPr>
              <a:t> 옆 화살표 선택하여 맨 밑에 있는 </a:t>
            </a:r>
            <a:r>
              <a:rPr lang="en-US" altLang="ko-KR" dirty="0">
                <a:solidFill>
                  <a:schemeClr val="bg1"/>
                </a:solidFill>
              </a:rPr>
              <a:t>140-011-386618</a:t>
            </a:r>
            <a:r>
              <a:rPr lang="ko-KR" altLang="en-US" dirty="0">
                <a:solidFill>
                  <a:schemeClr val="bg1"/>
                </a:solidFill>
              </a:rPr>
              <a:t>로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905CDD-4D0E-420E-ADFF-B296401E3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r="39738" b="38884"/>
          <a:stretch/>
        </p:blipFill>
        <p:spPr>
          <a:xfrm>
            <a:off x="4716016" y="662342"/>
            <a:ext cx="7560840" cy="59191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A9BFE3-93A7-46FF-BA21-98D949254028}"/>
              </a:ext>
            </a:extLst>
          </p:cNvPr>
          <p:cNvSpPr/>
          <p:nvPr/>
        </p:nvSpPr>
        <p:spPr>
          <a:xfrm>
            <a:off x="4932040" y="2420888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E41B39-E3B6-4B18-A0B0-E69D5E56D54B}"/>
              </a:ext>
            </a:extLst>
          </p:cNvPr>
          <p:cNvSpPr/>
          <p:nvPr/>
        </p:nvSpPr>
        <p:spPr>
          <a:xfrm>
            <a:off x="5148064" y="2636912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5364088" y="2780928"/>
            <a:ext cx="9001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D09CDD-7EAD-4010-9609-1327517F40A8}"/>
              </a:ext>
            </a:extLst>
          </p:cNvPr>
          <p:cNvSpPr/>
          <p:nvPr/>
        </p:nvSpPr>
        <p:spPr>
          <a:xfrm>
            <a:off x="5559703" y="3101882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EB94F-F7CC-4522-8FCF-5804A8D1F60E}"/>
              </a:ext>
            </a:extLst>
          </p:cNvPr>
          <p:cNvSpPr/>
          <p:nvPr/>
        </p:nvSpPr>
        <p:spPr>
          <a:xfrm>
            <a:off x="7766550" y="2456892"/>
            <a:ext cx="106426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3580F28-FEB6-443C-A5A1-A7398ED24E58}"/>
              </a:ext>
            </a:extLst>
          </p:cNvPr>
          <p:cNvSpPr/>
          <p:nvPr/>
        </p:nvSpPr>
        <p:spPr>
          <a:xfrm rot="16200000">
            <a:off x="4139863" y="2391822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BC2F63F-1B9A-402E-8D3C-63AB01C9CD1A}"/>
              </a:ext>
            </a:extLst>
          </p:cNvPr>
          <p:cNvSpPr/>
          <p:nvPr/>
        </p:nvSpPr>
        <p:spPr>
          <a:xfrm>
            <a:off x="8010651" y="1487305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</p:spTree>
    <p:extLst>
      <p:ext uri="{BB962C8B-B14F-4D97-AF65-F5344CB8AC3E}">
        <p14:creationId xmlns:p14="http://schemas.microsoft.com/office/powerpoint/2010/main" val="2809298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부산은행 이체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548680"/>
            <a:ext cx="30963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세일석유주식회사</a:t>
            </a:r>
            <a:r>
              <a:rPr lang="en-US" altLang="ko-KR" dirty="0"/>
              <a:t>()</a:t>
            </a:r>
            <a:r>
              <a:rPr lang="ko-KR" altLang="en-US" dirty="0"/>
              <a:t>로 로그인 </a:t>
            </a:r>
            <a:r>
              <a:rPr lang="en-US" altLang="ko-KR" dirty="0"/>
              <a:t>seil7327!!</a:t>
            </a:r>
          </a:p>
          <a:p>
            <a:pPr marL="342900" indent="-342900"/>
            <a:r>
              <a:rPr lang="en-US" altLang="ko-KR" dirty="0"/>
              <a:t>2. ‘</a:t>
            </a:r>
            <a:r>
              <a:rPr lang="ko-KR" altLang="en-US" dirty="0"/>
              <a:t>이체</a:t>
            </a:r>
            <a:r>
              <a:rPr lang="en-US" altLang="ko-KR" dirty="0"/>
              <a:t>’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3. </a:t>
            </a:r>
            <a:r>
              <a:rPr lang="ko-KR" altLang="en-US" dirty="0"/>
              <a:t>출금계좌 선택</a:t>
            </a:r>
            <a:r>
              <a:rPr lang="en-US" altLang="ko-KR" dirty="0"/>
              <a:t>, ‘</a:t>
            </a:r>
            <a:r>
              <a:rPr lang="ko-KR" altLang="en-US" dirty="0"/>
              <a:t>잔액조회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 err="1"/>
              <a:t>백만원</a:t>
            </a:r>
            <a:r>
              <a:rPr lang="ko-KR" altLang="en-US" dirty="0"/>
              <a:t> 단위까지 이체금액 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4. ‘</a:t>
            </a:r>
            <a:r>
              <a:rPr lang="ko-KR" altLang="en-US" dirty="0" err="1"/>
              <a:t>자주쓰는</a:t>
            </a:r>
            <a:r>
              <a:rPr lang="ko-KR" altLang="en-US" dirty="0"/>
              <a:t> 계좌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r>
              <a:rPr lang="en-US" altLang="ko-KR" dirty="0"/>
              <a:t>,</a:t>
            </a:r>
          </a:p>
          <a:p>
            <a:pPr marL="342900" indent="-342900"/>
            <a:r>
              <a:rPr lang="ko-KR" altLang="en-US" dirty="0" err="1"/>
              <a:t>씨앤에스</a:t>
            </a:r>
            <a:r>
              <a:rPr lang="ko-KR" altLang="en-US" dirty="0"/>
              <a:t> </a:t>
            </a:r>
            <a:r>
              <a:rPr lang="en-US" altLang="ko-KR" dirty="0"/>
              <a:t>56~</a:t>
            </a:r>
            <a:r>
              <a:rPr lang="ko-KR" altLang="en-US" dirty="0"/>
              <a:t>으로 시작하는 가상계좌번호를 클릭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5. ‘</a:t>
            </a:r>
            <a:r>
              <a:rPr lang="ko-KR" altLang="en-US" dirty="0"/>
              <a:t>다음</a:t>
            </a:r>
            <a:r>
              <a:rPr lang="en-US" altLang="ko-KR" dirty="0"/>
              <a:t>’ </a:t>
            </a:r>
            <a:r>
              <a:rPr lang="ko-KR" altLang="en-US" dirty="0"/>
              <a:t>버튼 클릭 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196181288" descr="EMB000033500d59"/>
          <p:cNvPicPr>
            <a:picLocks noChangeAspect="1" noChangeArrowheads="1"/>
          </p:cNvPicPr>
          <p:nvPr/>
        </p:nvPicPr>
        <p:blipFill>
          <a:blip r:embed="rId2" cstate="print"/>
          <a:srcRect l="6024" r="63393"/>
          <a:stretch>
            <a:fillRect/>
          </a:stretch>
        </p:blipFill>
        <p:spPr bwMode="auto">
          <a:xfrm>
            <a:off x="4139952" y="260648"/>
            <a:ext cx="4896544" cy="6408712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6300192" y="256490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2200" y="386104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28184" y="494116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3851920" y="2780928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1268760"/>
            <a:ext cx="30963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6. </a:t>
            </a:r>
            <a:r>
              <a:rPr lang="ko-KR" altLang="en-US" dirty="0"/>
              <a:t>이체정보 확인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7. </a:t>
            </a:r>
            <a:r>
              <a:rPr lang="ko-KR" altLang="en-US" dirty="0"/>
              <a:t>이체비밀번호 </a:t>
            </a:r>
            <a:r>
              <a:rPr lang="en-US" altLang="ko-KR" dirty="0"/>
              <a:t>lsh11789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8. </a:t>
            </a:r>
            <a:r>
              <a:rPr lang="ko-KR" altLang="en-US" dirty="0"/>
              <a:t>부산</a:t>
            </a:r>
            <a:r>
              <a:rPr lang="en-US" altLang="ko-KR" dirty="0"/>
              <a:t>OTP </a:t>
            </a:r>
            <a:r>
              <a:rPr lang="ko-KR" altLang="en-US" dirty="0"/>
              <a:t>번호 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9. ‘</a:t>
            </a:r>
            <a:r>
              <a:rPr lang="ko-KR" altLang="en-US" dirty="0"/>
              <a:t>이체실행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/>
            <a:r>
              <a:rPr lang="en-US" altLang="ko-KR" dirty="0"/>
              <a:t>10. </a:t>
            </a:r>
            <a:r>
              <a:rPr lang="ko-KR" altLang="en-US" dirty="0"/>
              <a:t>공인인증서 비밀번호 </a:t>
            </a:r>
            <a:r>
              <a:rPr lang="en-US" altLang="ko-KR" dirty="0"/>
              <a:t>seil7327!!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11. </a:t>
            </a:r>
            <a:r>
              <a:rPr lang="ko-KR" altLang="en-US" dirty="0"/>
              <a:t>이체결과 확인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196868728" descr="EMB000033500d5c"/>
          <p:cNvPicPr>
            <a:picLocks noChangeAspect="1" noChangeArrowheads="1"/>
          </p:cNvPicPr>
          <p:nvPr/>
        </p:nvPicPr>
        <p:blipFill>
          <a:blip r:embed="rId2" cstate="print"/>
          <a:srcRect l="5507" r="62872"/>
          <a:stretch>
            <a:fillRect/>
          </a:stretch>
        </p:blipFill>
        <p:spPr bwMode="auto">
          <a:xfrm>
            <a:off x="3851920" y="476672"/>
            <a:ext cx="4824536" cy="6048672"/>
          </a:xfrm>
          <a:prstGeom prst="rect">
            <a:avLst/>
          </a:prstGeom>
          <a:noFill/>
        </p:spPr>
      </p:pic>
      <p:sp>
        <p:nvSpPr>
          <p:cNvPr id="14" name="오른쪽 화살표 13"/>
          <p:cNvSpPr/>
          <p:nvPr/>
        </p:nvSpPr>
        <p:spPr>
          <a:xfrm>
            <a:off x="4139952" y="3717032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12160" y="501317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기업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대구은행 이체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/>
              <a:t>대구은행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기업은행 </a:t>
            </a:r>
            <a:r>
              <a:rPr lang="en-US" altLang="ko-KR" dirty="0"/>
              <a:t>: </a:t>
            </a:r>
            <a:r>
              <a:rPr lang="ko-KR" altLang="en-US" dirty="0"/>
              <a:t>주로 </a:t>
            </a:r>
            <a:r>
              <a:rPr lang="en-US" altLang="ko-KR" dirty="0"/>
              <a:t>HJ</a:t>
            </a:r>
            <a:r>
              <a:rPr lang="ko-KR" altLang="en-US" dirty="0"/>
              <a:t>에너지에서 </a:t>
            </a:r>
            <a:r>
              <a:rPr lang="en-US" altLang="ko-KR" dirty="0"/>
              <a:t>B2B</a:t>
            </a:r>
            <a:r>
              <a:rPr lang="ko-KR" altLang="en-US" dirty="0"/>
              <a:t>를 실행 한 뒤에 입금된다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대구은행 </a:t>
            </a:r>
            <a:r>
              <a:rPr lang="en-US" altLang="ko-KR" dirty="0"/>
              <a:t>: </a:t>
            </a:r>
            <a:r>
              <a:rPr lang="ko-KR" altLang="en-US" dirty="0"/>
              <a:t>주로 태백산에너지</a:t>
            </a:r>
            <a:r>
              <a:rPr lang="en-US" altLang="ko-KR" dirty="0"/>
              <a:t>, </a:t>
            </a:r>
            <a:r>
              <a:rPr lang="ko-KR" altLang="en-US" dirty="0" err="1"/>
              <a:t>우담석유에서</a:t>
            </a:r>
            <a:r>
              <a:rPr lang="ko-KR" altLang="en-US" dirty="0"/>
              <a:t> </a:t>
            </a:r>
            <a:r>
              <a:rPr lang="en-US" altLang="ko-KR" dirty="0"/>
              <a:t>B2B</a:t>
            </a:r>
            <a:r>
              <a:rPr lang="ko-KR" altLang="en-US" dirty="0"/>
              <a:t>를 실행한 뒤에 입금된다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B2B</a:t>
            </a:r>
            <a:r>
              <a:rPr lang="ko-KR" altLang="en-US" dirty="0"/>
              <a:t>실행 후 은행으로 지급되었다고 뜨는데 해당 은행에 로그인하여 확인해본다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196869448" descr="EMB000033500d61"/>
          <p:cNvPicPr>
            <a:picLocks noChangeAspect="1" noChangeArrowheads="1"/>
          </p:cNvPicPr>
          <p:nvPr/>
        </p:nvPicPr>
        <p:blipFill>
          <a:blip r:embed="rId2" cstate="print"/>
          <a:srcRect l="8444" r="57863"/>
          <a:stretch>
            <a:fillRect/>
          </a:stretch>
        </p:blipFill>
        <p:spPr bwMode="auto">
          <a:xfrm>
            <a:off x="3635896" y="476672"/>
            <a:ext cx="4968552" cy="568863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51520" y="620688"/>
            <a:ext cx="397256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기업은행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기업은행에서 세일석유</a:t>
            </a:r>
            <a:r>
              <a:rPr lang="en-US" altLang="ko-KR" dirty="0"/>
              <a:t>(</a:t>
            </a:r>
            <a:r>
              <a:rPr lang="ko-KR" altLang="en-US" dirty="0"/>
              <a:t>승인자</a:t>
            </a:r>
            <a:r>
              <a:rPr lang="en-US" altLang="ko-KR" dirty="0"/>
              <a:t>)</a:t>
            </a:r>
          </a:p>
          <a:p>
            <a:pPr marL="342900" indent="-342900"/>
            <a:r>
              <a:rPr lang="ko-KR" altLang="en-US" dirty="0" err="1"/>
              <a:t>신한은행</a:t>
            </a:r>
            <a:r>
              <a:rPr lang="ko-KR" altLang="en-US" dirty="0"/>
              <a:t> 인증서로 </a:t>
            </a:r>
            <a:r>
              <a:rPr lang="ko-KR" altLang="en-US" dirty="0" err="1"/>
              <a:t>로그인한다</a:t>
            </a:r>
            <a:r>
              <a:rPr lang="en-US" altLang="ko-KR" dirty="0"/>
              <a:t>.</a:t>
            </a:r>
          </a:p>
          <a:p>
            <a:pPr marL="342900" indent="-342900"/>
            <a:r>
              <a:rPr lang="en-US" altLang="ko-KR" dirty="0"/>
              <a:t>2. </a:t>
            </a:r>
            <a:r>
              <a:rPr lang="ko-KR" altLang="en-US" dirty="0"/>
              <a:t>비밀번호 </a:t>
            </a:r>
            <a:r>
              <a:rPr lang="en-US" altLang="ko-KR" dirty="0"/>
              <a:t>7327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3. </a:t>
            </a:r>
            <a:r>
              <a:rPr lang="ko-KR" altLang="en-US" dirty="0"/>
              <a:t>출금가능금액을 조회해본 뒤</a:t>
            </a:r>
            <a:endParaRPr lang="en-US" altLang="ko-KR" dirty="0"/>
          </a:p>
          <a:p>
            <a:pPr marL="342900" indent="-342900"/>
            <a:r>
              <a:rPr lang="ko-KR" altLang="en-US" dirty="0"/>
              <a:t>거래처에서 입금된 금액 전부를</a:t>
            </a:r>
            <a:endParaRPr lang="en-US" altLang="ko-KR" dirty="0"/>
          </a:p>
          <a:p>
            <a:pPr marL="342900" indent="-342900"/>
            <a:r>
              <a:rPr lang="ko-KR" altLang="en-US" dirty="0"/>
              <a:t>입력한다</a:t>
            </a:r>
            <a:r>
              <a:rPr lang="en-US" altLang="ko-KR" dirty="0"/>
              <a:t>.</a:t>
            </a:r>
          </a:p>
          <a:p>
            <a:pPr marL="342900" indent="-342900"/>
            <a:r>
              <a:rPr lang="en-US" altLang="ko-KR" dirty="0"/>
              <a:t>4. ‘</a:t>
            </a:r>
            <a:r>
              <a:rPr lang="ko-KR" altLang="en-US" dirty="0" err="1"/>
              <a:t>최근입금계좌</a:t>
            </a:r>
            <a:r>
              <a:rPr lang="en-US" altLang="ko-KR" dirty="0"/>
              <a:t>’ </a:t>
            </a:r>
            <a:r>
              <a:rPr lang="ko-KR" altLang="en-US" dirty="0"/>
              <a:t>클릭하면 신한</a:t>
            </a:r>
            <a:r>
              <a:rPr lang="en-US" altLang="ko-KR" dirty="0"/>
              <a:t>938</a:t>
            </a:r>
          </a:p>
          <a:p>
            <a:pPr marL="342900" indent="-342900"/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/>
            <a:r>
              <a:rPr lang="en-US" altLang="ko-KR" dirty="0">
                <a:solidFill>
                  <a:srgbClr val="FF0000"/>
                </a:solidFill>
              </a:rPr>
              <a:t>5. </a:t>
            </a:r>
            <a:r>
              <a:rPr lang="ko-KR" altLang="en-US" dirty="0">
                <a:solidFill>
                  <a:srgbClr val="FF0000"/>
                </a:solidFill>
              </a:rPr>
              <a:t>예금주에 거래처 이름을 입력한다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342900" indent="-342900"/>
            <a:r>
              <a:rPr lang="en-US" altLang="ko-KR" dirty="0">
                <a:solidFill>
                  <a:srgbClr val="FF0000"/>
                </a:solidFill>
              </a:rPr>
              <a:t>Ex : HJ</a:t>
            </a:r>
            <a:r>
              <a:rPr lang="ko-KR" altLang="en-US" dirty="0">
                <a:solidFill>
                  <a:srgbClr val="FF0000"/>
                </a:solidFill>
              </a:rPr>
              <a:t>하나주유소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6. ‘</a:t>
            </a:r>
            <a:r>
              <a:rPr lang="ko-KR" altLang="en-US" dirty="0"/>
              <a:t>확인</a:t>
            </a:r>
            <a:r>
              <a:rPr lang="en-US" altLang="ko-KR" dirty="0"/>
              <a:t>’ </a:t>
            </a:r>
            <a:r>
              <a:rPr lang="ko-KR" altLang="en-US" dirty="0"/>
              <a:t>버튼을 클릭한다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17" name="오른쪽 화살표 16"/>
          <p:cNvSpPr/>
          <p:nvPr/>
        </p:nvSpPr>
        <p:spPr>
          <a:xfrm>
            <a:off x="3491880" y="162880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067944" y="3068960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067944" y="3356992"/>
            <a:ext cx="64807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196072624" descr="EMB000033500d64"/>
          <p:cNvPicPr>
            <a:picLocks noChangeAspect="1" noChangeArrowheads="1"/>
          </p:cNvPicPr>
          <p:nvPr/>
        </p:nvPicPr>
        <p:blipFill>
          <a:blip r:embed="rId2" cstate="print"/>
          <a:srcRect l="8617" r="56825"/>
          <a:stretch>
            <a:fillRect/>
          </a:stretch>
        </p:blipFill>
        <p:spPr bwMode="auto">
          <a:xfrm>
            <a:off x="3851920" y="404664"/>
            <a:ext cx="5040560" cy="604867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620688"/>
            <a:ext cx="34964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이체내용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/>
              <a:t>이용자비밀번호 </a:t>
            </a:r>
            <a:r>
              <a:rPr lang="en-US" altLang="ko-KR" dirty="0"/>
              <a:t>lsh11789</a:t>
            </a:r>
          </a:p>
          <a:p>
            <a:r>
              <a:rPr lang="en-US" altLang="ko-KR" dirty="0"/>
              <a:t>9. </a:t>
            </a:r>
            <a:r>
              <a:rPr lang="ko-KR" altLang="en-US" dirty="0" err="1">
                <a:solidFill>
                  <a:srgbClr val="FF0000"/>
                </a:solidFill>
              </a:rPr>
              <a:t>신한은행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OTP</a:t>
            </a:r>
            <a:r>
              <a:rPr lang="ko-KR" altLang="en-US" dirty="0"/>
              <a:t>번호 입력</a:t>
            </a:r>
            <a:endParaRPr lang="en-US" altLang="ko-KR" dirty="0"/>
          </a:p>
          <a:p>
            <a:r>
              <a:rPr lang="en-US" altLang="ko-KR" dirty="0"/>
              <a:t>10. ‘</a:t>
            </a:r>
            <a:r>
              <a:rPr lang="ko-KR" altLang="en-US" dirty="0"/>
              <a:t>실행</a:t>
            </a:r>
            <a:r>
              <a:rPr lang="en-US" altLang="ko-KR" dirty="0"/>
              <a:t>’</a:t>
            </a:r>
            <a:r>
              <a:rPr lang="ko-KR" altLang="en-US" dirty="0"/>
              <a:t>버튼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11. </a:t>
            </a:r>
            <a:r>
              <a:rPr lang="ko-KR" altLang="en-US" dirty="0"/>
              <a:t>인증서 비밀번호 </a:t>
            </a:r>
            <a:r>
              <a:rPr lang="en-US" altLang="ko-KR" dirty="0"/>
              <a:t>lsh117890*</a:t>
            </a:r>
          </a:p>
          <a:p>
            <a:r>
              <a:rPr lang="en-US" altLang="ko-KR" dirty="0"/>
              <a:t>12. </a:t>
            </a:r>
            <a:r>
              <a:rPr lang="ko-KR" altLang="en-US" dirty="0"/>
              <a:t>입금확인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6228184" y="429309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0688"/>
            <a:ext cx="403027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대구은행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대구은행 </a:t>
            </a:r>
            <a:r>
              <a:rPr lang="en-US" altLang="ko-KR" dirty="0"/>
              <a:t>SEILPETR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marL="342900" indent="-342900"/>
            <a:r>
              <a:rPr lang="en-US" altLang="ko-KR" dirty="0"/>
              <a:t>seil7327!!</a:t>
            </a:r>
          </a:p>
          <a:p>
            <a:pPr marL="342900" indent="-342900"/>
            <a:r>
              <a:rPr lang="en-US" altLang="ko-KR" dirty="0"/>
              <a:t>2. </a:t>
            </a:r>
            <a:r>
              <a:rPr lang="ko-KR" altLang="en-US" dirty="0"/>
              <a:t>이체</a:t>
            </a:r>
            <a:r>
              <a:rPr lang="en-US" altLang="ko-KR" dirty="0"/>
              <a:t>-</a:t>
            </a:r>
            <a:r>
              <a:rPr lang="ko-KR" altLang="en-US" dirty="0"/>
              <a:t>즉시이체</a:t>
            </a:r>
            <a:r>
              <a:rPr lang="en-US" altLang="ko-KR" dirty="0"/>
              <a:t>, </a:t>
            </a:r>
            <a:r>
              <a:rPr lang="ko-KR" altLang="en-US" dirty="0"/>
              <a:t>계좌비밀번호 </a:t>
            </a:r>
            <a:r>
              <a:rPr lang="en-US" altLang="ko-KR" dirty="0"/>
              <a:t>7327</a:t>
            </a:r>
          </a:p>
          <a:p>
            <a:pPr marL="342900" indent="-342900"/>
            <a:r>
              <a:rPr lang="en-US" altLang="ko-KR" dirty="0"/>
              <a:t>3. </a:t>
            </a:r>
            <a:r>
              <a:rPr lang="ko-KR" altLang="en-US" dirty="0"/>
              <a:t>출금가능금액을 조회해본 뒤</a:t>
            </a:r>
            <a:endParaRPr lang="en-US" altLang="ko-KR" dirty="0"/>
          </a:p>
          <a:p>
            <a:pPr marL="342900" indent="-342900"/>
            <a:r>
              <a:rPr lang="ko-KR" altLang="en-US" dirty="0"/>
              <a:t>거래처에서 입금된 금액 전부를</a:t>
            </a:r>
            <a:endParaRPr lang="en-US" altLang="ko-KR" dirty="0"/>
          </a:p>
          <a:p>
            <a:pPr marL="342900" indent="-342900"/>
            <a:r>
              <a:rPr lang="ko-KR" altLang="en-US" dirty="0"/>
              <a:t>입력한다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4. ‘</a:t>
            </a:r>
            <a:r>
              <a:rPr lang="ko-KR" altLang="en-US" dirty="0" err="1"/>
              <a:t>최근입금계좌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  <a:r>
              <a:rPr lang="en-US" altLang="ko-KR" dirty="0"/>
              <a:t>,</a:t>
            </a:r>
            <a:r>
              <a:rPr lang="ko-KR" altLang="en-US" dirty="0"/>
              <a:t> 신한</a:t>
            </a:r>
            <a:r>
              <a:rPr lang="en-US" altLang="ko-KR" dirty="0"/>
              <a:t>938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/>
            <a:r>
              <a:rPr lang="en-US" altLang="ko-KR" dirty="0">
                <a:solidFill>
                  <a:srgbClr val="FF0000"/>
                </a:solidFill>
              </a:rPr>
              <a:t>5. </a:t>
            </a:r>
            <a:r>
              <a:rPr lang="ko-KR" altLang="en-US" dirty="0">
                <a:solidFill>
                  <a:srgbClr val="FF0000"/>
                </a:solidFill>
              </a:rPr>
              <a:t>받는 통장표시내용에 거래처 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/>
            <a:r>
              <a:rPr lang="ko-KR" altLang="en-US" dirty="0">
                <a:solidFill>
                  <a:srgbClr val="FF0000"/>
                </a:solidFill>
              </a:rPr>
              <a:t>이름을 입력한다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342900" indent="-342900"/>
            <a:r>
              <a:rPr lang="en-US" altLang="ko-KR" dirty="0">
                <a:solidFill>
                  <a:srgbClr val="FF0000"/>
                </a:solidFill>
              </a:rPr>
              <a:t>Ex : </a:t>
            </a:r>
            <a:r>
              <a:rPr lang="ko-KR" altLang="en-US" dirty="0">
                <a:solidFill>
                  <a:srgbClr val="FF0000"/>
                </a:solidFill>
              </a:rPr>
              <a:t>태백산에너지</a:t>
            </a:r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6. ‘</a:t>
            </a:r>
            <a:r>
              <a:rPr lang="ko-KR" altLang="en-US" dirty="0"/>
              <a:t>이체실행</a:t>
            </a:r>
            <a:r>
              <a:rPr lang="en-US" altLang="ko-KR" dirty="0"/>
              <a:t>’ </a:t>
            </a:r>
            <a:r>
              <a:rPr lang="ko-KR" altLang="en-US" dirty="0"/>
              <a:t>버튼을 클릭한다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1" name="_x196072944" descr="EMB000033500d67"/>
          <p:cNvPicPr>
            <a:picLocks noChangeAspect="1" noChangeArrowheads="1"/>
          </p:cNvPicPr>
          <p:nvPr/>
        </p:nvPicPr>
        <p:blipFill>
          <a:blip r:embed="rId2" cstate="print"/>
          <a:srcRect l="11208" r="61835"/>
          <a:stretch>
            <a:fillRect/>
          </a:stretch>
        </p:blipFill>
        <p:spPr bwMode="auto">
          <a:xfrm>
            <a:off x="3923928" y="476672"/>
            <a:ext cx="4680520" cy="5904656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6228184" y="4509120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916832"/>
            <a:ext cx="38699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/>
              <a:t>7. </a:t>
            </a:r>
            <a:r>
              <a:rPr lang="ko-KR" altLang="en-US" dirty="0"/>
              <a:t>이체 내역을 확인한다</a:t>
            </a:r>
            <a:r>
              <a:rPr lang="en-US" altLang="ko-KR" dirty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en-US" altLang="ko-KR" dirty="0"/>
              <a:t>8. </a:t>
            </a:r>
            <a:r>
              <a:rPr lang="ko-KR" altLang="en-US" dirty="0"/>
              <a:t>대구은행 </a:t>
            </a:r>
            <a:r>
              <a:rPr lang="en-US" altLang="ko-KR" dirty="0"/>
              <a:t>OTP </a:t>
            </a:r>
            <a:r>
              <a:rPr lang="ko-KR" altLang="en-US" dirty="0"/>
              <a:t>번호를 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9. </a:t>
            </a:r>
            <a:r>
              <a:rPr lang="ko-KR" altLang="en-US" dirty="0"/>
              <a:t>이체실행 버튼을 누른다</a:t>
            </a:r>
            <a:r>
              <a:rPr lang="en-US" altLang="ko-KR" dirty="0"/>
              <a:t>.</a:t>
            </a:r>
          </a:p>
          <a:p>
            <a:pPr marL="342900" indent="-342900"/>
            <a:r>
              <a:rPr lang="en-US" altLang="ko-KR" dirty="0"/>
              <a:t>10. </a:t>
            </a:r>
            <a:r>
              <a:rPr lang="ko-KR" altLang="en-US" dirty="0"/>
              <a:t>인증서 비밀번호 </a:t>
            </a:r>
            <a:r>
              <a:rPr lang="en-US" altLang="ko-KR" dirty="0"/>
              <a:t>seil7327!!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/>
            <a:r>
              <a:rPr lang="en-US" altLang="ko-KR" dirty="0"/>
              <a:t>11. </a:t>
            </a:r>
            <a:r>
              <a:rPr lang="ko-KR" altLang="en-US" dirty="0"/>
              <a:t>이체확인</a:t>
            </a:r>
            <a:endParaRPr lang="en-US" altLang="ko-KR" dirty="0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192241360" descr="EMB000033500d6a"/>
          <p:cNvPicPr>
            <a:picLocks noChangeAspect="1" noChangeArrowheads="1"/>
          </p:cNvPicPr>
          <p:nvPr/>
        </p:nvPicPr>
        <p:blipFill>
          <a:blip r:embed="rId2" cstate="print"/>
          <a:srcRect l="10863" r="62355"/>
          <a:stretch>
            <a:fillRect/>
          </a:stretch>
        </p:blipFill>
        <p:spPr bwMode="auto">
          <a:xfrm>
            <a:off x="4139952" y="476672"/>
            <a:ext cx="4752528" cy="597666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6588224" y="515719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653317"/>
            <a:ext cx="8712968" cy="22046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1. 097938</a:t>
            </a:r>
            <a:r>
              <a:rPr lang="ko-KR" altLang="en-US" sz="2400" dirty="0" err="1">
                <a:solidFill>
                  <a:schemeClr val="bg1"/>
                </a:solidFill>
              </a:rPr>
              <a:t>부산현물</a:t>
            </a:r>
            <a:r>
              <a:rPr lang="en-US" altLang="ko-KR" sz="2400" dirty="0">
                <a:solidFill>
                  <a:schemeClr val="bg1"/>
                </a:solidFill>
              </a:rPr>
              <a:t>, 353141</a:t>
            </a:r>
            <a:r>
              <a:rPr lang="ko-KR" altLang="en-US" sz="2400" dirty="0">
                <a:solidFill>
                  <a:schemeClr val="bg1"/>
                </a:solidFill>
              </a:rPr>
              <a:t>가상모계좌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새안양현금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온산공단현금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남부순환카드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오성현금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세일부산 체크 후 실시간 잔액 조회 클릭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</a:rPr>
              <a:t>인증서 팝업 창이 뜨고 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r>
              <a:rPr lang="ko-KR" altLang="en-US" sz="2400" dirty="0">
                <a:solidFill>
                  <a:schemeClr val="bg1"/>
                </a:solidFill>
              </a:rPr>
              <a:t>초 이상 멈추면 인증서 위치를 조정해주어야 함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이동식디스크 </a:t>
            </a:r>
            <a:r>
              <a:rPr lang="en-US" altLang="ko-KR" sz="2400" dirty="0">
                <a:solidFill>
                  <a:schemeClr val="bg1"/>
                </a:solidFill>
              </a:rPr>
              <a:t>F</a:t>
            </a:r>
            <a:r>
              <a:rPr lang="ko-KR" altLang="en-US" sz="2400" dirty="0">
                <a:solidFill>
                  <a:schemeClr val="bg1"/>
                </a:solidFill>
              </a:rPr>
              <a:t>드라이브 선택 후 확인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* </a:t>
            </a:r>
            <a:r>
              <a:rPr lang="ko-KR" altLang="en-US" sz="2400" dirty="0">
                <a:solidFill>
                  <a:schemeClr val="bg1"/>
                </a:solidFill>
              </a:rPr>
              <a:t>만약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안되면 전체 취소 후 다시 실시간 잔액버튼 클릭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E41B39-E3B6-4B18-A0B0-E69D5E56D54B}"/>
              </a:ext>
            </a:extLst>
          </p:cNvPr>
          <p:cNvSpPr/>
          <p:nvPr/>
        </p:nvSpPr>
        <p:spPr>
          <a:xfrm>
            <a:off x="1336082" y="1235187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178B9-3B99-4C3F-A713-B2008F522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131" b="30050"/>
          <a:stretch/>
        </p:blipFill>
        <p:spPr>
          <a:xfrm>
            <a:off x="457200" y="1178496"/>
            <a:ext cx="8291264" cy="34026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EB94F-F7CC-4522-8FCF-5804A8D1F60E}"/>
              </a:ext>
            </a:extLst>
          </p:cNvPr>
          <p:cNvSpPr/>
          <p:nvPr/>
        </p:nvSpPr>
        <p:spPr>
          <a:xfrm>
            <a:off x="2378459" y="3789040"/>
            <a:ext cx="249325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7308304" y="1700808"/>
            <a:ext cx="9001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A24DE0E-8951-41F6-8B9E-2E1743A245D2}"/>
              </a:ext>
            </a:extLst>
          </p:cNvPr>
          <p:cNvSpPr/>
          <p:nvPr/>
        </p:nvSpPr>
        <p:spPr>
          <a:xfrm rot="16200000">
            <a:off x="1372086" y="3753126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0603AFB-D7D2-40A7-B0E0-56182EA68394}"/>
              </a:ext>
            </a:extLst>
          </p:cNvPr>
          <p:cNvSpPr/>
          <p:nvPr/>
        </p:nvSpPr>
        <p:spPr>
          <a:xfrm rot="16200000">
            <a:off x="6480213" y="1412867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8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B89BC0-A6A3-43CE-967F-558D3B857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31" t="8622" r="7476" b="8015"/>
          <a:stretch/>
        </p:blipFill>
        <p:spPr>
          <a:xfrm>
            <a:off x="457200" y="1172233"/>
            <a:ext cx="8435280" cy="3481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653317"/>
            <a:ext cx="87129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</a:rPr>
              <a:t>잔액과 지불가능잔액을 확인하고 백만원 단위까지 </a:t>
            </a:r>
            <a:r>
              <a:rPr lang="ko-KR" altLang="en-US" sz="2400" dirty="0" err="1">
                <a:solidFill>
                  <a:schemeClr val="bg1"/>
                </a:solidFill>
              </a:rPr>
              <a:t>집금의뢰액에</a:t>
            </a:r>
            <a:r>
              <a:rPr lang="ko-KR" altLang="en-US" sz="2400" dirty="0">
                <a:solidFill>
                  <a:schemeClr val="bg1"/>
                </a:solidFill>
              </a:rPr>
              <a:t> 입력</a:t>
            </a:r>
            <a:r>
              <a:rPr lang="en-US" altLang="ko-KR" sz="2400" dirty="0">
                <a:solidFill>
                  <a:schemeClr val="bg1"/>
                </a:solidFill>
              </a:rPr>
              <a:t>. (ex : 91,482,183 </a:t>
            </a:r>
            <a:r>
              <a:rPr lang="ko-KR" altLang="en-US" sz="2400" dirty="0" err="1">
                <a:solidFill>
                  <a:schemeClr val="bg1"/>
                </a:solidFill>
              </a:rPr>
              <a:t>일때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91,000,000 </a:t>
            </a:r>
            <a:r>
              <a:rPr lang="ko-KR" altLang="en-US" sz="2400" dirty="0">
                <a:solidFill>
                  <a:schemeClr val="bg1"/>
                </a:solidFill>
              </a:rPr>
              <a:t>입력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“</a:t>
            </a:r>
            <a:r>
              <a:rPr lang="ko-KR" altLang="en-US" sz="2400" dirty="0" err="1">
                <a:solidFill>
                  <a:schemeClr val="bg1"/>
                </a:solidFill>
              </a:rPr>
              <a:t>집금실행</a:t>
            </a:r>
            <a:r>
              <a:rPr lang="en-US" altLang="ko-KR" sz="2400" dirty="0">
                <a:solidFill>
                  <a:schemeClr val="bg1"/>
                </a:solidFill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</a:rPr>
              <a:t> 버튼 클릭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집금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실행하시겠습니까라는</a:t>
            </a:r>
            <a:r>
              <a:rPr lang="ko-KR" altLang="en-US" sz="2400" dirty="0">
                <a:solidFill>
                  <a:schemeClr val="bg1"/>
                </a:solidFill>
              </a:rPr>
              <a:t> 팝업창이 뜨면 </a:t>
            </a:r>
            <a:r>
              <a:rPr lang="en-US" altLang="ko-KR" sz="2400" dirty="0">
                <a:solidFill>
                  <a:schemeClr val="bg1"/>
                </a:solidFill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</a:rPr>
              <a:t>예＂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EB94F-F7CC-4522-8FCF-5804A8D1F60E}"/>
              </a:ext>
            </a:extLst>
          </p:cNvPr>
          <p:cNvSpPr/>
          <p:nvPr/>
        </p:nvSpPr>
        <p:spPr>
          <a:xfrm>
            <a:off x="6364543" y="3286019"/>
            <a:ext cx="863916" cy="1439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8172400" y="1196752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A24DE0E-8951-41F6-8B9E-2E1743A245D2}"/>
              </a:ext>
            </a:extLst>
          </p:cNvPr>
          <p:cNvSpPr/>
          <p:nvPr/>
        </p:nvSpPr>
        <p:spPr>
          <a:xfrm rot="16200000">
            <a:off x="5541714" y="3478774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0603AFB-D7D2-40A7-B0E0-56182EA68394}"/>
              </a:ext>
            </a:extLst>
          </p:cNvPr>
          <p:cNvSpPr/>
          <p:nvPr/>
        </p:nvSpPr>
        <p:spPr>
          <a:xfrm>
            <a:off x="8244408" y="351496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17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7675F0-7A72-4802-9BCC-CAEE4993B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07"/>
          <a:stretch/>
        </p:blipFill>
        <p:spPr>
          <a:xfrm>
            <a:off x="383666" y="1340299"/>
            <a:ext cx="8448675" cy="28892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653317"/>
            <a:ext cx="8712968" cy="4525963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총금액과 </a:t>
            </a:r>
            <a:r>
              <a:rPr lang="ko-KR" altLang="en-US" sz="2400" dirty="0" err="1">
                <a:solidFill>
                  <a:schemeClr val="bg1"/>
                </a:solidFill>
              </a:rPr>
              <a:t>집금의뢰액</a:t>
            </a:r>
            <a:r>
              <a:rPr lang="ko-KR" altLang="en-US" sz="2400" dirty="0">
                <a:solidFill>
                  <a:schemeClr val="bg1"/>
                </a:solidFill>
              </a:rPr>
              <a:t> 등을 확인 후 실행 버튼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EB94F-F7CC-4522-8FCF-5804A8D1F60E}"/>
              </a:ext>
            </a:extLst>
          </p:cNvPr>
          <p:cNvSpPr/>
          <p:nvPr/>
        </p:nvSpPr>
        <p:spPr>
          <a:xfrm>
            <a:off x="5652120" y="3293233"/>
            <a:ext cx="863916" cy="922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7740352" y="2398632"/>
            <a:ext cx="9464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8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3139DC-DC4F-45A6-A61F-49968D0C2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39"/>
          <a:stretch/>
        </p:blipFill>
        <p:spPr>
          <a:xfrm>
            <a:off x="380696" y="1340768"/>
            <a:ext cx="4752528" cy="30185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66F5-4ED6-4235-903F-2F03B6E6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4650219"/>
            <a:ext cx="8712968" cy="20363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</a:rPr>
              <a:t>이용자명을 확인하여 </a:t>
            </a:r>
            <a:r>
              <a:rPr lang="en-US" altLang="ko-KR" sz="2400" dirty="0">
                <a:solidFill>
                  <a:schemeClr val="bg1"/>
                </a:solidFill>
              </a:rPr>
              <a:t>OTP</a:t>
            </a:r>
            <a:r>
              <a:rPr lang="ko-KR" altLang="en-US" sz="2400" dirty="0">
                <a:solidFill>
                  <a:schemeClr val="bg1"/>
                </a:solidFill>
              </a:rPr>
              <a:t>번호 </a:t>
            </a:r>
            <a:r>
              <a:rPr lang="ko-KR" altLang="en-US" sz="2400" dirty="0" err="1">
                <a:solidFill>
                  <a:schemeClr val="bg1"/>
                </a:solidFill>
              </a:rPr>
              <a:t>여섯자리를</a:t>
            </a:r>
            <a:r>
              <a:rPr lang="ko-KR" altLang="en-US" sz="2400" dirty="0">
                <a:solidFill>
                  <a:schemeClr val="bg1"/>
                </a:solidFill>
              </a:rPr>
              <a:t> 입력 후 </a:t>
            </a:r>
            <a:r>
              <a:rPr lang="ko-KR" altLang="en-US" sz="2400" dirty="0" err="1">
                <a:solidFill>
                  <a:schemeClr val="bg1"/>
                </a:solidFill>
              </a:rPr>
              <a:t>집금실행</a:t>
            </a:r>
            <a:r>
              <a:rPr lang="ko-KR" altLang="en-US" sz="2400" dirty="0">
                <a:solidFill>
                  <a:schemeClr val="bg1"/>
                </a:solidFill>
              </a:rPr>
              <a:t> 버튼을 클릭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097938</a:t>
            </a:r>
            <a:r>
              <a:rPr lang="ko-KR" altLang="en-US" sz="2400" dirty="0" err="1">
                <a:solidFill>
                  <a:schemeClr val="bg1"/>
                </a:solidFill>
              </a:rPr>
              <a:t>부산현물</a:t>
            </a:r>
            <a:r>
              <a:rPr lang="en-US" altLang="ko-KR" sz="2400" dirty="0">
                <a:solidFill>
                  <a:schemeClr val="bg1"/>
                </a:solidFill>
              </a:rPr>
              <a:t>, 353141</a:t>
            </a:r>
            <a:r>
              <a:rPr lang="ko-KR" altLang="en-US" sz="2400" dirty="0">
                <a:solidFill>
                  <a:schemeClr val="bg1"/>
                </a:solidFill>
              </a:rPr>
              <a:t>가상모계좌는 이사님이 주신 빨간색 </a:t>
            </a:r>
            <a:r>
              <a:rPr lang="en-US" altLang="ko-KR" sz="2400" dirty="0">
                <a:solidFill>
                  <a:schemeClr val="bg1"/>
                </a:solidFill>
              </a:rPr>
              <a:t>OTP(</a:t>
            </a:r>
            <a:r>
              <a:rPr lang="ko-KR" altLang="en-US" sz="2400" dirty="0">
                <a:solidFill>
                  <a:schemeClr val="bg1"/>
                </a:solidFill>
              </a:rPr>
              <a:t>비번 </a:t>
            </a:r>
            <a:r>
              <a:rPr lang="en-US" altLang="ko-KR" sz="2400" dirty="0">
                <a:solidFill>
                  <a:schemeClr val="bg1"/>
                </a:solidFill>
              </a:rPr>
              <a:t>7327) </a:t>
            </a:r>
            <a:r>
              <a:rPr lang="ko-KR" altLang="en-US" sz="2400" dirty="0">
                <a:solidFill>
                  <a:schemeClr val="bg1"/>
                </a:solidFill>
              </a:rPr>
              <a:t>입력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새안양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울산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남부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오성은 책상서랍 맨 </a:t>
            </a:r>
            <a:r>
              <a:rPr lang="ko-KR" altLang="en-US" sz="2400" dirty="0" err="1">
                <a:solidFill>
                  <a:schemeClr val="bg1"/>
                </a:solidFill>
              </a:rPr>
              <a:t>윗칸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OTP 4</a:t>
            </a:r>
            <a:r>
              <a:rPr lang="ko-KR" altLang="en-US" sz="2400" dirty="0">
                <a:solidFill>
                  <a:schemeClr val="bg1"/>
                </a:solidFill>
              </a:rPr>
              <a:t>개 중에 해당하는 것에 입력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세일부산 </a:t>
            </a:r>
            <a:r>
              <a:rPr lang="en-US" altLang="ko-KR" sz="2400" dirty="0">
                <a:solidFill>
                  <a:schemeClr val="bg1"/>
                </a:solidFill>
              </a:rPr>
              <a:t>OTP</a:t>
            </a:r>
            <a:r>
              <a:rPr lang="ko-KR" altLang="en-US" sz="2400" dirty="0">
                <a:solidFill>
                  <a:schemeClr val="bg1"/>
                </a:solidFill>
              </a:rPr>
              <a:t>는 이사님이 주신 </a:t>
            </a:r>
            <a:r>
              <a:rPr lang="en-US" altLang="ko-KR" sz="2400" dirty="0">
                <a:solidFill>
                  <a:schemeClr val="bg1"/>
                </a:solidFill>
              </a:rPr>
              <a:t>OTP</a:t>
            </a:r>
            <a:r>
              <a:rPr lang="ko-KR" altLang="en-US" sz="2400" dirty="0">
                <a:solidFill>
                  <a:schemeClr val="bg1"/>
                </a:solidFill>
              </a:rPr>
              <a:t>중 </a:t>
            </a:r>
            <a:r>
              <a:rPr lang="ko-KR" altLang="en-US" sz="2400" dirty="0" err="1">
                <a:solidFill>
                  <a:schemeClr val="bg1"/>
                </a:solidFill>
              </a:rPr>
              <a:t>오성주유소꺼와</a:t>
            </a:r>
            <a:r>
              <a:rPr lang="ko-KR" altLang="en-US" sz="2400" dirty="0">
                <a:solidFill>
                  <a:schemeClr val="bg1"/>
                </a:solidFill>
              </a:rPr>
              <a:t> 똑같이 생긴 </a:t>
            </a:r>
            <a:r>
              <a:rPr lang="en-US" altLang="ko-KR" sz="2400" dirty="0">
                <a:solidFill>
                  <a:schemeClr val="bg1"/>
                </a:solidFill>
              </a:rPr>
              <a:t>OTP</a:t>
            </a:r>
            <a:r>
              <a:rPr lang="ko-KR" altLang="en-US" sz="2400" dirty="0">
                <a:solidFill>
                  <a:schemeClr val="bg1"/>
                </a:solidFill>
              </a:rPr>
              <a:t>를 눌러 해당 번호를 입력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</a:rPr>
              <a:t>집금완료</a:t>
            </a:r>
            <a:r>
              <a:rPr lang="ko-KR" altLang="en-US" sz="2400" dirty="0">
                <a:solidFill>
                  <a:schemeClr val="bg1"/>
                </a:solidFill>
              </a:rPr>
              <a:t> 되면 오른쪽 </a:t>
            </a:r>
            <a:r>
              <a:rPr lang="ko-KR" altLang="en-US" sz="2400" dirty="0" err="1">
                <a:solidFill>
                  <a:schemeClr val="bg1"/>
                </a:solidFill>
              </a:rPr>
              <a:t>팝업메세지가</a:t>
            </a:r>
            <a:r>
              <a:rPr lang="ko-KR" altLang="en-US" sz="2400" dirty="0">
                <a:solidFill>
                  <a:schemeClr val="bg1"/>
                </a:solidFill>
              </a:rPr>
              <a:t> 뜨는데 </a:t>
            </a:r>
            <a:r>
              <a:rPr lang="en-US" altLang="ko-KR" sz="2400" dirty="0">
                <a:solidFill>
                  <a:schemeClr val="bg1"/>
                </a:solidFill>
              </a:rPr>
              <a:t>“</a:t>
            </a:r>
            <a:r>
              <a:rPr lang="ko-KR" altLang="en-US" sz="2400" dirty="0" err="1">
                <a:solidFill>
                  <a:schemeClr val="bg1"/>
                </a:solidFill>
              </a:rPr>
              <a:t>예＂를</a:t>
            </a:r>
            <a:r>
              <a:rPr lang="ko-KR" altLang="en-US" sz="2400" dirty="0">
                <a:solidFill>
                  <a:schemeClr val="bg1"/>
                </a:solidFill>
              </a:rPr>
              <a:t> 눌러 잔액 확인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집금결과가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정상처리된</a:t>
            </a:r>
            <a:r>
              <a:rPr lang="ko-KR" altLang="en-US" sz="2400" dirty="0">
                <a:solidFill>
                  <a:schemeClr val="bg1"/>
                </a:solidFill>
              </a:rPr>
              <a:t> 것을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2339752" y="2852936"/>
            <a:ext cx="792088" cy="157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7C009-6519-439C-8638-9019640A133E}"/>
              </a:ext>
            </a:extLst>
          </p:cNvPr>
          <p:cNvSpPr/>
          <p:nvPr/>
        </p:nvSpPr>
        <p:spPr>
          <a:xfrm>
            <a:off x="3347578" y="3789040"/>
            <a:ext cx="432048" cy="287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BFB7A-DA55-4A19-B91A-B5EACCF9B25C}"/>
              </a:ext>
            </a:extLst>
          </p:cNvPr>
          <p:cNvSpPr/>
          <p:nvPr/>
        </p:nvSpPr>
        <p:spPr>
          <a:xfrm>
            <a:off x="2096598" y="3059106"/>
            <a:ext cx="1278396" cy="217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CB225A-DDF4-4924-BF74-D3936EFE2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372" y="2131217"/>
            <a:ext cx="3481806" cy="1514475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CD0C995-6642-44B1-88CB-7B7CF2231D1B}"/>
              </a:ext>
            </a:extLst>
          </p:cNvPr>
          <p:cNvSpPr/>
          <p:nvPr/>
        </p:nvSpPr>
        <p:spPr>
          <a:xfrm rot="12803562">
            <a:off x="2258811" y="3568023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311F8CB-5714-464D-BADF-9BCDD514E9D6}"/>
              </a:ext>
            </a:extLst>
          </p:cNvPr>
          <p:cNvSpPr/>
          <p:nvPr/>
        </p:nvSpPr>
        <p:spPr>
          <a:xfrm rot="16200000">
            <a:off x="5726492" y="3024165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25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FBA7873-100B-4256-A2D3-B18084478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97" b="14627"/>
          <a:stretch/>
        </p:blipFill>
        <p:spPr>
          <a:xfrm>
            <a:off x="3373431" y="1003110"/>
            <a:ext cx="5770569" cy="58548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3581636" y="2268614"/>
            <a:ext cx="990364" cy="368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7C009-6519-439C-8638-9019640A133E}"/>
              </a:ext>
            </a:extLst>
          </p:cNvPr>
          <p:cNvSpPr/>
          <p:nvPr/>
        </p:nvSpPr>
        <p:spPr>
          <a:xfrm>
            <a:off x="7272300" y="5157192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BFB7A-DA55-4A19-B91A-B5EACCF9B25C}"/>
              </a:ext>
            </a:extLst>
          </p:cNvPr>
          <p:cNvSpPr/>
          <p:nvPr/>
        </p:nvSpPr>
        <p:spPr>
          <a:xfrm>
            <a:off x="5619516" y="5753422"/>
            <a:ext cx="1400755" cy="483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AAD5563-62B7-4802-89E4-D56E49CADB57}"/>
              </a:ext>
            </a:extLst>
          </p:cNvPr>
          <p:cNvSpPr txBox="1">
            <a:spLocks/>
          </p:cNvSpPr>
          <p:nvPr/>
        </p:nvSpPr>
        <p:spPr>
          <a:xfrm>
            <a:off x="-30291" y="1376077"/>
            <a:ext cx="3378155" cy="5287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</a:rPr>
              <a:t>지급관리</a:t>
            </a:r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>
                <a:solidFill>
                  <a:schemeClr val="bg1"/>
                </a:solidFill>
              </a:rPr>
              <a:t>이체</a:t>
            </a:r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 err="1">
                <a:solidFill>
                  <a:schemeClr val="bg1"/>
                </a:solidFill>
              </a:rPr>
              <a:t>건별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ko-KR" altLang="en-US" sz="2400" dirty="0" err="1">
                <a:solidFill>
                  <a:schemeClr val="bg1"/>
                </a:solidFill>
              </a:rPr>
              <a:t>다건이체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en-US" altLang="ko-KR" sz="2400" dirty="0" err="1">
                <a:solidFill>
                  <a:schemeClr val="bg1"/>
                </a:solidFill>
              </a:rPr>
              <a:t>Sms</a:t>
            </a:r>
            <a:r>
              <a:rPr lang="ko-KR" altLang="en-US" sz="2400" dirty="0">
                <a:solidFill>
                  <a:schemeClr val="bg1"/>
                </a:solidFill>
              </a:rPr>
              <a:t>문자안내 원하지 않음 체크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</a:rPr>
              <a:t>출금계좌번호에 </a:t>
            </a:r>
            <a:r>
              <a:rPr lang="en-US" altLang="ko-KR" sz="2400" dirty="0">
                <a:solidFill>
                  <a:schemeClr val="bg1"/>
                </a:solidFill>
              </a:rPr>
              <a:t>140-011-386618 </a:t>
            </a:r>
            <a:r>
              <a:rPr lang="ko-KR" altLang="en-US" sz="2400" dirty="0">
                <a:solidFill>
                  <a:schemeClr val="bg1"/>
                </a:solidFill>
              </a:rPr>
              <a:t>선택 후 잔액조회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클릭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출금계좌비밀번호 </a:t>
            </a:r>
            <a:r>
              <a:rPr lang="en-US" altLang="ko-KR" sz="2400" dirty="0">
                <a:solidFill>
                  <a:schemeClr val="bg1"/>
                </a:solidFill>
              </a:rPr>
              <a:t>7327</a:t>
            </a:r>
            <a:r>
              <a:rPr lang="ko-KR" altLang="en-US" sz="2400" dirty="0">
                <a:solidFill>
                  <a:schemeClr val="bg1"/>
                </a:solidFill>
              </a:rPr>
              <a:t>입력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</a:rPr>
              <a:t>입금계좌번호에 </a:t>
            </a:r>
            <a:r>
              <a:rPr lang="ko-KR" altLang="en-US" sz="2400" dirty="0" err="1">
                <a:solidFill>
                  <a:schemeClr val="bg1"/>
                </a:solidFill>
              </a:rPr>
              <a:t>자주쓰는계좌조회버튼</a:t>
            </a:r>
            <a:r>
              <a:rPr lang="ko-KR" altLang="en-US" sz="2400" dirty="0">
                <a:solidFill>
                  <a:schemeClr val="bg1"/>
                </a:solidFill>
              </a:rPr>
              <a:t> 누르면 맨 마지막에 </a:t>
            </a:r>
            <a:r>
              <a:rPr lang="en-US" altLang="ko-KR" sz="2400" dirty="0">
                <a:solidFill>
                  <a:schemeClr val="bg1"/>
                </a:solidFill>
              </a:rPr>
              <a:t>CNS</a:t>
            </a:r>
            <a:r>
              <a:rPr lang="ko-KR" altLang="en-US" sz="2400" dirty="0">
                <a:solidFill>
                  <a:schemeClr val="bg1"/>
                </a:solidFill>
              </a:rPr>
              <a:t>에너지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신한 </a:t>
            </a:r>
            <a:r>
              <a:rPr lang="en-US" altLang="ko-KR" sz="2400" dirty="0">
                <a:solidFill>
                  <a:schemeClr val="bg1"/>
                </a:solidFill>
              </a:rPr>
              <a:t>56~</a:t>
            </a:r>
            <a:r>
              <a:rPr lang="ko-KR" altLang="en-US" sz="2400" dirty="0">
                <a:solidFill>
                  <a:schemeClr val="bg1"/>
                </a:solidFill>
              </a:rPr>
              <a:t>으로 쓰여진 것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선택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금액은 백만원 단위까지 입력</a:t>
            </a:r>
            <a:r>
              <a:rPr lang="en-US" altLang="ko-KR" sz="2400" dirty="0">
                <a:solidFill>
                  <a:schemeClr val="bg1"/>
                </a:solidFill>
              </a:rPr>
              <a:t>(ex : 153,556,768 </a:t>
            </a:r>
            <a:r>
              <a:rPr lang="ko-KR" altLang="en-US" sz="2400" dirty="0" err="1">
                <a:solidFill>
                  <a:schemeClr val="bg1"/>
                </a:solidFill>
              </a:rPr>
              <a:t>일때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153,000,000</a:t>
            </a:r>
            <a:r>
              <a:rPr lang="ko-KR" altLang="en-US" sz="2400" dirty="0">
                <a:solidFill>
                  <a:schemeClr val="bg1"/>
                </a:solidFill>
              </a:rPr>
              <a:t>까지 입력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후 실행버튼 클릭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D434DA-5D28-4B75-8425-1242C1480F76}"/>
              </a:ext>
            </a:extLst>
          </p:cNvPr>
          <p:cNvSpPr/>
          <p:nvPr/>
        </p:nvSpPr>
        <p:spPr>
          <a:xfrm>
            <a:off x="7452320" y="6303717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6044132-4823-4A48-9836-596AA7F7D743}"/>
              </a:ext>
            </a:extLst>
          </p:cNvPr>
          <p:cNvSpPr/>
          <p:nvPr/>
        </p:nvSpPr>
        <p:spPr>
          <a:xfrm>
            <a:off x="3788786" y="1268760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57231EF-E2A2-42E6-8F7A-6C2092604198}"/>
              </a:ext>
            </a:extLst>
          </p:cNvPr>
          <p:cNvSpPr/>
          <p:nvPr/>
        </p:nvSpPr>
        <p:spPr>
          <a:xfrm rot="16200000">
            <a:off x="6476288" y="4869250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91FF0A1-3F82-47EA-A694-B5CCD59B3D6E}"/>
              </a:ext>
            </a:extLst>
          </p:cNvPr>
          <p:cNvSpPr/>
          <p:nvPr/>
        </p:nvSpPr>
        <p:spPr>
          <a:xfrm rot="16200000">
            <a:off x="4715926" y="5563409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49BB99F-18EB-444F-ACF4-E81914F01EC5}"/>
              </a:ext>
            </a:extLst>
          </p:cNvPr>
          <p:cNvSpPr/>
          <p:nvPr/>
        </p:nvSpPr>
        <p:spPr>
          <a:xfrm rot="16200000">
            <a:off x="6569968" y="6020740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90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40D776-EA2C-4D69-BF51-958D6C00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8" t="11150" r="3374" b="60755"/>
          <a:stretch/>
        </p:blipFill>
        <p:spPr>
          <a:xfrm>
            <a:off x="580645" y="1271921"/>
            <a:ext cx="7416824" cy="19267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A64B6E-6348-4E96-8937-293AE90A4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t="77300"/>
          <a:stretch/>
        </p:blipFill>
        <p:spPr>
          <a:xfrm>
            <a:off x="754803" y="5106983"/>
            <a:ext cx="7796277" cy="15567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9596DC-B0B2-47BF-9C5B-6D661A2D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인사이드뱅크 송금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751E6E-CE99-46AF-9688-3C2E8AB2B8D6}"/>
              </a:ext>
            </a:extLst>
          </p:cNvPr>
          <p:cNvSpPr/>
          <p:nvPr/>
        </p:nvSpPr>
        <p:spPr>
          <a:xfrm>
            <a:off x="1907704" y="2653848"/>
            <a:ext cx="4032448" cy="368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7C009-6519-439C-8638-9019640A133E}"/>
              </a:ext>
            </a:extLst>
          </p:cNvPr>
          <p:cNvSpPr/>
          <p:nvPr/>
        </p:nvSpPr>
        <p:spPr>
          <a:xfrm>
            <a:off x="1881443" y="563643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AAD5563-62B7-4802-89E4-D56E49CADB57}"/>
              </a:ext>
            </a:extLst>
          </p:cNvPr>
          <p:cNvSpPr txBox="1">
            <a:spLocks/>
          </p:cNvSpPr>
          <p:nvPr/>
        </p:nvSpPr>
        <p:spPr>
          <a:xfrm>
            <a:off x="270680" y="3356303"/>
            <a:ext cx="8419488" cy="1416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1.</a:t>
            </a:r>
            <a:r>
              <a:rPr lang="ko-KR" altLang="en-US" sz="2400" dirty="0">
                <a:solidFill>
                  <a:schemeClr val="bg1"/>
                </a:solidFill>
              </a:rPr>
              <a:t>수취인성명과 이체금액을 다시 한번 확인하고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</a:rPr>
              <a:t>맞으면 하단에 이사님이 주신 빨간 </a:t>
            </a:r>
            <a:r>
              <a:rPr lang="en-US" altLang="ko-KR" sz="2400" dirty="0">
                <a:solidFill>
                  <a:schemeClr val="bg1"/>
                </a:solidFill>
              </a:rPr>
              <a:t>OTP </a:t>
            </a:r>
            <a:r>
              <a:rPr lang="ko-KR" altLang="en-US" sz="2400" dirty="0">
                <a:solidFill>
                  <a:schemeClr val="bg1"/>
                </a:solidFill>
              </a:rPr>
              <a:t>번호를 입력하고 </a:t>
            </a:r>
            <a:r>
              <a:rPr lang="en-US" altLang="ko-KR" sz="2400" dirty="0">
                <a:solidFill>
                  <a:schemeClr val="bg1"/>
                </a:solidFill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</a:rPr>
              <a:t>실행버튼 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D434DA-5D28-4B75-8425-1242C1480F76}"/>
              </a:ext>
            </a:extLst>
          </p:cNvPr>
          <p:cNvSpPr/>
          <p:nvPr/>
        </p:nvSpPr>
        <p:spPr>
          <a:xfrm>
            <a:off x="7020271" y="128277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089790C-29C4-4C7A-AB77-72CD6BFB1392}"/>
              </a:ext>
            </a:extLst>
          </p:cNvPr>
          <p:cNvSpPr/>
          <p:nvPr/>
        </p:nvSpPr>
        <p:spPr>
          <a:xfrm>
            <a:off x="2051720" y="4507947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504C792-26A2-4848-9D07-5B8790B36ECC}"/>
              </a:ext>
            </a:extLst>
          </p:cNvPr>
          <p:cNvSpPr/>
          <p:nvPr/>
        </p:nvSpPr>
        <p:spPr>
          <a:xfrm>
            <a:off x="7128283" y="341322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79B377B9-0905-48AD-BA24-6A964CD0BED3}"/>
              </a:ext>
            </a:extLst>
          </p:cNvPr>
          <p:cNvSpPr/>
          <p:nvPr/>
        </p:nvSpPr>
        <p:spPr>
          <a:xfrm rot="16200000">
            <a:off x="60129" y="2406039"/>
            <a:ext cx="576064" cy="863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17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1825</Words>
  <Application>Microsoft Office PowerPoint</Application>
  <PresentationFormat>화면 슬라이드 쇼(4:3)</PresentationFormat>
  <Paragraphs>414</Paragraphs>
  <Slides>38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돋움</vt:lpstr>
      <vt:lpstr>맑은 고딕</vt:lpstr>
      <vt:lpstr>Arial</vt:lpstr>
      <vt:lpstr>Office 테마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인사이드뱅크 송금</vt:lpstr>
      <vt:lpstr>B2B 전자결재(자세한건 아름이 입사할 때 작성해준 파일에 있음) </vt:lpstr>
      <vt:lpstr>B2B 전자결재 </vt:lpstr>
      <vt:lpstr>우리은행 B2B 전자결재 </vt:lpstr>
      <vt:lpstr>우리은행 B2B 전자결재 </vt:lpstr>
      <vt:lpstr>우리은행 B2B 전자결재 </vt:lpstr>
      <vt:lpstr>화환 주문 </vt:lpstr>
      <vt:lpstr>증명서 발급  </vt:lpstr>
      <vt:lpstr>증명서 발급</vt:lpstr>
      <vt:lpstr>증명서 발급 </vt:lpstr>
      <vt:lpstr>본사 통장 내역과 비밀번호 </vt:lpstr>
      <vt:lpstr>농협은행 이체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신한은행 이체</vt:lpstr>
      <vt:lpstr>PowerPoint 프레젠테이션</vt:lpstr>
      <vt:lpstr>PowerPoint 프레젠테이션</vt:lpstr>
      <vt:lpstr>부산은행 이체</vt:lpstr>
      <vt:lpstr>PowerPoint 프레젠테이션</vt:lpstr>
      <vt:lpstr>PowerPoint 프레젠테이션</vt:lpstr>
      <vt:lpstr>기업,대구은행 이체</vt:lpstr>
      <vt:lpstr>기업, 대구은행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seiloil</dc:creator>
  <cp:lastModifiedBy>장 세희</cp:lastModifiedBy>
  <cp:revision>57</cp:revision>
  <dcterms:created xsi:type="dcterms:W3CDTF">2017-05-25T06:36:53Z</dcterms:created>
  <dcterms:modified xsi:type="dcterms:W3CDTF">2019-05-27T07:06:31Z</dcterms:modified>
</cp:coreProperties>
</file>